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80" r:id="rId3"/>
  </p:sldMasterIdLst>
  <p:notesMasterIdLst>
    <p:notesMasterId r:id="rId25"/>
  </p:notesMasterIdLst>
  <p:handoutMasterIdLst>
    <p:handoutMasterId r:id="rId26"/>
  </p:handoutMasterIdLst>
  <p:sldIdLst>
    <p:sldId id="359" r:id="rId4"/>
    <p:sldId id="362" r:id="rId5"/>
    <p:sldId id="365" r:id="rId6"/>
    <p:sldId id="370" r:id="rId7"/>
    <p:sldId id="371" r:id="rId8"/>
    <p:sldId id="390" r:id="rId9"/>
    <p:sldId id="384" r:id="rId10"/>
    <p:sldId id="374" r:id="rId11"/>
    <p:sldId id="381" r:id="rId12"/>
    <p:sldId id="383" r:id="rId13"/>
    <p:sldId id="391" r:id="rId14"/>
    <p:sldId id="396" r:id="rId15"/>
    <p:sldId id="386" r:id="rId16"/>
    <p:sldId id="398" r:id="rId17"/>
    <p:sldId id="256" r:id="rId18"/>
    <p:sldId id="328" r:id="rId19"/>
    <p:sldId id="310" r:id="rId20"/>
    <p:sldId id="329" r:id="rId21"/>
    <p:sldId id="330" r:id="rId22"/>
    <p:sldId id="389" r:id="rId23"/>
    <p:sldId id="378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33"/>
    <a:srgbClr val="E4288A"/>
    <a:srgbClr val="B9176C"/>
    <a:srgbClr val="FF5050"/>
    <a:srgbClr val="F39800"/>
    <a:srgbClr val="E95098"/>
    <a:srgbClr val="6EB92B"/>
    <a:srgbClr val="E5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0"/>
    <p:restoredTop sz="74481" autoAdjust="0"/>
  </p:normalViewPr>
  <p:slideViewPr>
    <p:cSldViewPr snapToGrid="0" snapToObjects="1">
      <p:cViewPr varScale="1">
        <p:scale>
          <a:sx n="80" d="100"/>
          <a:sy n="80" d="100"/>
        </p:scale>
        <p:origin x="-28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pPr/>
              <a:t>2023/10/8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pPr/>
              <a:t>2023/10/8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……………..GV </a:t>
            </a:r>
            <a:r>
              <a:rPr lang="en-US" sz="16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 NTMK.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quen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LTVC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tuần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Chúng</a:t>
            </a:r>
            <a:r>
              <a:rPr lang="en-US" altLang="zh-CN" baseline="0" dirty="0"/>
              <a:t> ta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sửa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gốc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ăn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thức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ăn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miệng</a:t>
            </a:r>
            <a:r>
              <a:rPr lang="en-US" altLang="zh-CN" baseline="0" dirty="0"/>
              <a:t>. </a:t>
            </a:r>
            <a:r>
              <a:rPr lang="en-US" altLang="zh-CN" baseline="0" dirty="0" err="1">
                <a:solidFill>
                  <a:srgbClr val="FF0000"/>
                </a:solidFill>
              </a:rPr>
              <a:t>Vì</a:t>
            </a:r>
            <a:r>
              <a:rPr lang="en-US" altLang="zh-CN" baseline="0" dirty="0">
                <a:solidFill>
                  <a:srgbClr val="FF0000"/>
                </a:solidFill>
              </a:rPr>
              <a:t> </a:t>
            </a:r>
            <a:r>
              <a:rPr lang="en-US" altLang="zh-CN" baseline="0" dirty="0" err="1">
                <a:solidFill>
                  <a:srgbClr val="FF0000"/>
                </a:solidFill>
              </a:rPr>
              <a:t>vậy</a:t>
            </a:r>
            <a:r>
              <a:rPr lang="en-US" altLang="zh-CN" baseline="0" dirty="0">
                <a:solidFill>
                  <a:srgbClr val="FF0000"/>
                </a:solidFill>
              </a:rPr>
              <a:t> </a:t>
            </a:r>
            <a:r>
              <a:rPr lang="en-US" altLang="zh-CN" baseline="0" dirty="0" err="1">
                <a:solidFill>
                  <a:srgbClr val="FF0000"/>
                </a:solidFill>
              </a:rPr>
              <a:t>chọn</a:t>
            </a:r>
            <a:r>
              <a:rPr lang="en-US" altLang="zh-CN" baseline="0" dirty="0">
                <a:solidFill>
                  <a:srgbClr val="FF0000"/>
                </a:solidFill>
              </a:rPr>
              <a:t> </a:t>
            </a:r>
            <a:r>
              <a:rPr lang="en-US" altLang="zh-CN" baseline="0" dirty="0" err="1">
                <a:solidFill>
                  <a:srgbClr val="FF0000"/>
                </a:solidFill>
              </a:rPr>
              <a:t>đáp</a:t>
            </a:r>
            <a:r>
              <a:rPr lang="en-US" altLang="zh-CN" baseline="0" dirty="0">
                <a:solidFill>
                  <a:srgbClr val="FF0000"/>
                </a:solidFill>
              </a:rPr>
              <a:t> </a:t>
            </a:r>
            <a:r>
              <a:rPr lang="en-US" altLang="zh-CN" baseline="0" dirty="0" err="1">
                <a:solidFill>
                  <a:srgbClr val="FF0000"/>
                </a:solidFill>
              </a:rPr>
              <a:t>án</a:t>
            </a:r>
            <a:r>
              <a:rPr lang="en-US" altLang="zh-CN" baseline="0" dirty="0">
                <a:solidFill>
                  <a:srgbClr val="FF0000"/>
                </a:solidFill>
              </a:rPr>
              <a:t> c </a:t>
            </a:r>
            <a:r>
              <a:rPr lang="en-US" altLang="zh-CN" baseline="0" dirty="0" err="1">
                <a:solidFill>
                  <a:srgbClr val="FF0000"/>
                </a:solidFill>
              </a:rPr>
              <a:t>l</a:t>
            </a:r>
            <a:r>
              <a:rPr lang="en-US" altLang="zh-CN" baseline="0" dirty="0" err="1"/>
              <a:t>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hoàn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toàn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xác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tin </a:t>
            </a:r>
            <a:r>
              <a:rPr lang="en-US" altLang="zh-CN" baseline="0" dirty="0" err="1"/>
              <a:t>lớp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ai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cũng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lựa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0945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chọn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đình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mọi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quây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quần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miệng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gốc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Ngâm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sạch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ngấm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thương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nơi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nơi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than.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altLang="zh-CN" baseline="0" dirty="0" err="1"/>
              <a:t>ai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a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b,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ăn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chuyển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nhưng</a:t>
            </a:r>
            <a:r>
              <a:rPr lang="en-US" altLang="zh-CN" baseline="0" dirty="0"/>
              <a:t> ta </a:t>
            </a:r>
            <a:r>
              <a:rPr lang="en-US" altLang="zh-CN" baseline="0" dirty="0" err="1"/>
              <a:t>thấy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vẫn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mối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hệ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gốc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nó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suy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gốc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51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3 da </a:t>
            </a:r>
            <a:r>
              <a:rPr lang="en-US" altLang="zh-CN" baseline="0" dirty="0" err="1"/>
              <a:t>giup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hieu</a:t>
            </a:r>
            <a:r>
              <a:rPr lang="en-US" altLang="zh-CN" baseline="0" dirty="0"/>
              <a:t> ki hon :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gốc</a:t>
            </a:r>
            <a:r>
              <a:rPr lang="en-US" altLang="zh-CN" baseline="0" dirty="0"/>
              <a:t> ……………………..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Qua </a:t>
            </a:r>
            <a:r>
              <a:rPr lang="en-US" altLang="zh-CN" baseline="0" dirty="0" err="1"/>
              <a:t>hai</a:t>
            </a:r>
            <a:r>
              <a:rPr lang="en-US" altLang="zh-CN" baseline="0" dirty="0"/>
              <a:t> HĐ,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biệt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hơn</a:t>
            </a:r>
            <a:r>
              <a:rPr lang="en-US" altLang="zh-CN" baseline="0" dirty="0"/>
              <a:t> MLH </a:t>
            </a:r>
            <a:r>
              <a:rPr lang="en-US" altLang="zh-CN" baseline="0" dirty="0" err="1"/>
              <a:t>giữa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gốc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chuyển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nhiều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, HĐ </a:t>
            </a:r>
            <a:r>
              <a:rPr lang="en-US" altLang="zh-CN" baseline="0" dirty="0" err="1"/>
              <a:t>tiếp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thực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hành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sử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dụng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loại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nhé</a:t>
            </a:r>
            <a:r>
              <a:rPr lang="en-US" altLang="zh-CN" baseline="0" dirty="0"/>
              <a:t>.</a:t>
            </a:r>
            <a:endParaRPr lang="zh-CN" altLang="en-US" dirty="0"/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0945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BT4.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biệt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xỏ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mặt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ngừng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>
              <a:effectLst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đúng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09458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khảo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VD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,…(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gốc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Nam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,…(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hay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xỏ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,…(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mặt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gốc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,…(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đúng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lựa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chọn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phù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09458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rất</a:t>
            </a:r>
            <a:r>
              <a:rPr lang="en-US" baseline="0" dirty="0"/>
              <a:t> </a:t>
            </a:r>
            <a:r>
              <a:rPr lang="en-US" baseline="0" dirty="0" err="1"/>
              <a:t>chắc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tài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loài</a:t>
            </a:r>
            <a:r>
              <a:rPr lang="en-US" baseline="0" dirty="0"/>
              <a:t> </a:t>
            </a:r>
            <a:r>
              <a:rPr lang="en-US" baseline="0" dirty="0" err="1"/>
              <a:t>thú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rừng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8019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buổi</a:t>
            </a:r>
            <a:r>
              <a:rPr lang="en-US" baseline="0" dirty="0"/>
              <a:t> </a:t>
            </a:r>
            <a:r>
              <a:rPr lang="en-US" baseline="0" dirty="0" err="1"/>
              <a:t>sáng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r>
              <a:rPr lang="en-US" baseline="0" dirty="0"/>
              <a:t> </a:t>
            </a:r>
            <a:r>
              <a:rPr lang="en-US" baseline="0" dirty="0" err="1"/>
              <a:t>trời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thú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rừng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gốc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.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nâu</a:t>
            </a:r>
            <a:r>
              <a:rPr lang="en-US" baseline="0" dirty="0"/>
              <a:t>, </a:t>
            </a:r>
            <a:r>
              <a:rPr lang="en-US" baseline="0" dirty="0" err="1"/>
              <a:t>Cú</a:t>
            </a:r>
            <a:r>
              <a:rPr lang="en-US" baseline="0" dirty="0"/>
              <a:t> </a:t>
            </a:r>
            <a:r>
              <a:rPr lang="en-US" baseline="0" dirty="0" err="1"/>
              <a:t>mèo</a:t>
            </a:r>
            <a:r>
              <a:rPr lang="en-US" baseline="0" dirty="0"/>
              <a:t>, </a:t>
            </a:r>
            <a:r>
              <a:rPr lang="en-US" baseline="0" dirty="0" err="1"/>
              <a:t>Khỉ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Mèo</a:t>
            </a:r>
            <a:r>
              <a:rPr lang="en-US" baseline="0" dirty="0"/>
              <a:t> con </a:t>
            </a:r>
            <a:r>
              <a:rPr lang="en-US" baseline="0" dirty="0" err="1"/>
              <a:t>đều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rằng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ai</a:t>
            </a:r>
            <a:r>
              <a:rPr lang="en-US" baseline="0" dirty="0"/>
              <a:t> </a:t>
            </a:r>
            <a:r>
              <a:rPr lang="en-US" baseline="0" dirty="0" err="1"/>
              <a:t>chịu</a:t>
            </a:r>
            <a:r>
              <a:rPr lang="en-US" baseline="0" dirty="0"/>
              <a:t> </a:t>
            </a:r>
            <a:r>
              <a:rPr lang="en-US" baseline="0" dirty="0" err="1"/>
              <a:t>ai</a:t>
            </a:r>
            <a:r>
              <a:rPr lang="en-US" baseline="0" dirty="0"/>
              <a:t>.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quyết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nhờ</a:t>
            </a:r>
            <a:r>
              <a:rPr lang="en-US" baseline="0" dirty="0"/>
              <a:t>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trọng</a:t>
            </a:r>
            <a:r>
              <a:rPr lang="en-US" baseline="0" dirty="0"/>
              <a:t> </a:t>
            </a:r>
            <a:r>
              <a:rPr lang="en-US" baseline="0" dirty="0" err="1"/>
              <a:t>tài</a:t>
            </a:r>
            <a:r>
              <a:rPr lang="en-US" baseline="0" dirty="0"/>
              <a:t>.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lo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ấy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rõ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 </a:t>
            </a:r>
          </a:p>
          <a:p>
            <a:r>
              <a:rPr lang="en-US" baseline="0" dirty="0" err="1"/>
              <a:t>Các</a:t>
            </a:r>
            <a:r>
              <a:rPr lang="en-US" baseline="0" dirty="0"/>
              <a:t> 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suy</a:t>
            </a:r>
            <a:r>
              <a:rPr lang="en-US" baseline="0" dirty="0"/>
              <a:t> </a:t>
            </a:r>
            <a:r>
              <a:rPr lang="en-US" baseline="0" dirty="0" err="1"/>
              <a:t>nghĩ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kĩ</a:t>
            </a:r>
            <a:r>
              <a:rPr lang="en-US" baseline="0" dirty="0"/>
              <a:t> 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: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="1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gốc</a:t>
            </a:r>
            <a:r>
              <a:rPr lang="en-US" baseline="0" dirty="0"/>
              <a:t> 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B c 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Sóc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nâu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thắng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chọn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giống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sóc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nâu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tài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 :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‘bay’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gốc</a:t>
            </a:r>
            <a:r>
              <a:rPr lang="en-US" baseline="0" dirty="0"/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 c d 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chung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cú</a:t>
            </a:r>
            <a:r>
              <a:rPr lang="en-US" baseline="0" dirty="0"/>
              <a:t> </a:t>
            </a:r>
            <a:r>
              <a:rPr lang="en-US" baseline="0" dirty="0" err="1"/>
              <a:t>mèo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985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tài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3 :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</a:t>
            </a:r>
            <a:r>
              <a:rPr lang="en-US" baseline="0" dirty="0" err="1"/>
              <a:t>đẹp</a:t>
            </a:r>
            <a:r>
              <a:rPr lang="en-US" baseline="0" dirty="0"/>
              <a:t>’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 c d 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chung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khỉ</a:t>
            </a:r>
            <a:r>
              <a:rPr lang="en-US" baseline="0" dirty="0"/>
              <a:t> con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thắng</a:t>
            </a:r>
            <a:r>
              <a:rPr lang="en-US" baseline="0" dirty="0"/>
              <a:t> </a:t>
            </a:r>
            <a:r>
              <a:rPr lang="en-US" baseline="0" dirty="0" err="1"/>
              <a:t>đấy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3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/>
                <a:ea typeface="Calibri"/>
              </a:rPr>
              <a:t>Vũ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điệu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5K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kết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thúc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,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các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em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nhớ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thực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hiện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theo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thông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điệp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của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bài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hát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nhé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.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Còn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bây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giờ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,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cô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mời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các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em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ngồi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ngay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ngắn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bắt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đầu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tiết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học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.</a:t>
            </a:r>
            <a:endParaRPr lang="en-US" sz="1800" dirty="0">
              <a:effectLst/>
              <a:latin typeface="Times New Roman"/>
              <a:ea typeface="Calibri"/>
            </a:endParaRPr>
          </a:p>
          <a:p>
            <a:r>
              <a:rPr lang="en-US" sz="1800" dirty="0" err="1">
                <a:effectLst/>
                <a:latin typeface="Times New Roman"/>
                <a:ea typeface="Calibri"/>
              </a:rPr>
              <a:t>Tuần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trước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chúng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ta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đã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được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học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1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tiết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về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từ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nhiều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nghĩa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,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tr</a:t>
            </a:r>
            <a:r>
              <a:rPr lang="en-US" sz="1800" dirty="0" err="1">
                <a:effectLst/>
                <a:latin typeface="Times New Roman"/>
                <a:ea typeface="Calibri"/>
              </a:rPr>
              <a:t>ước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khi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vào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bài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học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hôm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nay,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mình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cùng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ôn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lại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bài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cũ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nha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các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800" baseline="0" dirty="0" err="1">
                <a:effectLst/>
                <a:latin typeface="Times New Roman"/>
                <a:ea typeface="Calibri"/>
              </a:rPr>
              <a:t>em</a:t>
            </a:r>
            <a:r>
              <a:rPr lang="en-US" sz="1800" baseline="0" dirty="0">
                <a:effectLst/>
                <a:latin typeface="Times New Roman"/>
                <a:ea typeface="Calibri"/>
              </a:rPr>
              <a:t> 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-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Từ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nhiều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nghĩa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là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từ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có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một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nghĩa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gốc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và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một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hay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một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số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nghĩa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chuyển</a:t>
            </a: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effectLst/>
                <a:latin typeface="Calibri"/>
                <a:ea typeface="Times New Roman"/>
                <a:cs typeface="Times New Roman"/>
              </a:rPr>
              <a:t>- </a:t>
            </a:r>
            <a:r>
              <a:rPr lang="en-US" sz="1800" kern="1200" dirty="0" err="1">
                <a:effectLst/>
                <a:latin typeface="Calibri"/>
                <a:ea typeface="Times New Roman"/>
                <a:cs typeface="Times New Roman"/>
              </a:rPr>
              <a:t>Các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nghĩa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của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từ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nhiều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nghĩa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bao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giờ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cũng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có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mối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liên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hệ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với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800" kern="1200" baseline="0" dirty="0" err="1">
                <a:effectLst/>
                <a:latin typeface="Calibri"/>
                <a:ea typeface="Times New Roman"/>
                <a:cs typeface="Times New Roman"/>
              </a:rPr>
              <a:t>nhau</a:t>
            </a:r>
            <a:r>
              <a:rPr lang="en-US" sz="1800" kern="1200" baseline="0" dirty="0">
                <a:effectLst/>
                <a:latin typeface="Calibri"/>
                <a:ea typeface="Times New Roman"/>
                <a:cs typeface="Times New Roman"/>
              </a:rPr>
              <a:t>.</a:t>
            </a:r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nhớ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kĩ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rằng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giàu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842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Tiết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đây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thúc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rồi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Sau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buổi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học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còn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sót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nhớ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điều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nhé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nhớ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chuẩn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bị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tuần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sau</a:t>
            </a:r>
            <a:r>
              <a:rPr lang="en-US" altLang="zh-CN" baseline="0" dirty="0"/>
              <a:t> “</a:t>
            </a:r>
            <a:r>
              <a:rPr lang="en-US" altLang="zh-CN" baseline="0" dirty="0" err="1"/>
              <a:t>Mở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vốn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nhiên</a:t>
            </a:r>
            <a:r>
              <a:rPr lang="en-US" altLang="zh-CN" baseline="0" dirty="0"/>
              <a:t>”.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Cô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chào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tất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cả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các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em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hẹn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gặp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lại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các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em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ở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tiết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học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sau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nhé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+mn-cs"/>
            </a:endParaRP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98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Để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khắc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sâu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hơn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kiến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này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trong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sử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TV,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cô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em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cùng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tham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gia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bài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học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ngày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hôm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 nay. </a:t>
            </a:r>
            <a:r>
              <a:rPr lang="en-US" sz="1400" baseline="0" dirty="0" err="1">
                <a:effectLst/>
                <a:latin typeface="Times New Roman"/>
                <a:ea typeface="Calibri"/>
                <a:cs typeface="Times New Roman"/>
              </a:rPr>
              <a:t>Bài</a:t>
            </a:r>
            <a:r>
              <a:rPr lang="en-US" sz="1400" baseline="0" dirty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1400" dirty="0">
                <a:effectLst/>
                <a:latin typeface="Times New Roman"/>
                <a:ea typeface="Calibri"/>
                <a:cs typeface="Times New Roman"/>
              </a:rPr>
              <a:t>“ </a:t>
            </a:r>
            <a:r>
              <a:rPr lang="en-US" sz="1400" dirty="0" err="1">
                <a:effectLst/>
                <a:latin typeface="Times New Roman"/>
                <a:ea typeface="Calibri"/>
                <a:cs typeface="Times New Roman"/>
              </a:rPr>
              <a:t>Luyện</a:t>
            </a:r>
            <a:r>
              <a:rPr lang="en-US" sz="1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Calibri"/>
                <a:cs typeface="Times New Roman"/>
              </a:rPr>
              <a:t>tập</a:t>
            </a:r>
            <a:r>
              <a:rPr lang="en-US" sz="1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Calibri"/>
                <a:cs typeface="Times New Roman"/>
              </a:rPr>
              <a:t>về</a:t>
            </a:r>
            <a:r>
              <a:rPr lang="en-US" sz="1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Calibri"/>
                <a:cs typeface="Times New Roman"/>
              </a:rPr>
              <a:t>từ</a:t>
            </a:r>
            <a:r>
              <a:rPr lang="en-US" sz="1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1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1400" dirty="0">
                <a:effectLst/>
                <a:latin typeface="Times New Roman"/>
                <a:ea typeface="Calibri"/>
                <a:cs typeface="Times New Roman"/>
              </a:rPr>
              <a:t>”.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1400" dirty="0" err="1">
                <a:effectLst/>
                <a:latin typeface="Times New Roman"/>
                <a:ea typeface="Calibri"/>
              </a:rPr>
              <a:t>Các</a:t>
            </a:r>
            <a:r>
              <a:rPr lang="en-US" sz="1400" dirty="0">
                <a:effectLst/>
                <a:latin typeface="Times New Roman"/>
                <a:ea typeface="Calibri"/>
              </a:rPr>
              <a:t> </a:t>
            </a:r>
            <a:r>
              <a:rPr lang="en-US" sz="1400" dirty="0" err="1">
                <a:effectLst/>
                <a:latin typeface="Times New Roman"/>
                <a:ea typeface="Calibri"/>
              </a:rPr>
              <a:t>em</a:t>
            </a:r>
            <a:r>
              <a:rPr lang="en-US" sz="1400" dirty="0">
                <a:effectLst/>
                <a:latin typeface="Times New Roman"/>
                <a:ea typeface="Calibri"/>
              </a:rPr>
              <a:t> </a:t>
            </a:r>
            <a:r>
              <a:rPr lang="en-US" sz="1400" dirty="0" err="1">
                <a:effectLst/>
                <a:latin typeface="Times New Roman"/>
                <a:ea typeface="Calibri"/>
              </a:rPr>
              <a:t>mở</a:t>
            </a:r>
            <a:r>
              <a:rPr lang="en-US" sz="1400" dirty="0">
                <a:effectLst/>
                <a:latin typeface="Times New Roman"/>
                <a:ea typeface="Calibri"/>
              </a:rPr>
              <a:t>  </a:t>
            </a:r>
            <a:r>
              <a:rPr lang="en-US" sz="1400" dirty="0" err="1">
                <a:effectLst/>
                <a:latin typeface="Times New Roman"/>
                <a:ea typeface="Calibri"/>
              </a:rPr>
              <a:t>sách</a:t>
            </a:r>
            <a:r>
              <a:rPr lang="en-US" sz="1400" dirty="0">
                <a:effectLst/>
                <a:latin typeface="Times New Roman"/>
                <a:ea typeface="Calibri"/>
              </a:rPr>
              <a:t> </a:t>
            </a:r>
            <a:r>
              <a:rPr lang="en-US" sz="1400" dirty="0" err="1">
                <a:effectLst/>
                <a:latin typeface="Times New Roman"/>
                <a:ea typeface="Calibri"/>
              </a:rPr>
              <a:t>Tiếng</a:t>
            </a:r>
            <a:r>
              <a:rPr lang="en-US" sz="14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</a:rPr>
              <a:t>Việt</a:t>
            </a:r>
            <a:r>
              <a:rPr lang="en-US" sz="14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400" dirty="0">
                <a:effectLst/>
                <a:latin typeface="Times New Roman"/>
                <a:ea typeface="Calibri"/>
              </a:rPr>
              <a:t> </a:t>
            </a:r>
            <a:r>
              <a:rPr lang="en-US" sz="1400" dirty="0" err="1">
                <a:effectLst/>
                <a:latin typeface="Times New Roman"/>
                <a:ea typeface="Calibri"/>
              </a:rPr>
              <a:t>tập</a:t>
            </a:r>
            <a:r>
              <a:rPr lang="en-US" sz="1400" dirty="0">
                <a:effectLst/>
                <a:latin typeface="Times New Roman"/>
                <a:ea typeface="Calibri"/>
              </a:rPr>
              <a:t> 1 </a:t>
            </a:r>
            <a:r>
              <a:rPr lang="en-US" sz="1400" dirty="0" err="1">
                <a:effectLst/>
                <a:latin typeface="Times New Roman"/>
                <a:ea typeface="Calibri"/>
              </a:rPr>
              <a:t>trang</a:t>
            </a:r>
            <a:r>
              <a:rPr lang="en-US" sz="1400" dirty="0">
                <a:effectLst/>
                <a:latin typeface="Times New Roman"/>
                <a:ea typeface="Calibri"/>
              </a:rPr>
              <a:t> 73 </a:t>
            </a:r>
            <a:r>
              <a:rPr lang="en-US" sz="1400" dirty="0" err="1">
                <a:effectLst/>
                <a:latin typeface="Times New Roman"/>
                <a:ea typeface="Calibri"/>
              </a:rPr>
              <a:t>để</a:t>
            </a:r>
            <a:r>
              <a:rPr lang="en-US" sz="14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</a:rPr>
              <a:t>cùng</a:t>
            </a:r>
            <a:r>
              <a:rPr lang="en-US" sz="14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</a:rPr>
              <a:t>cô</a:t>
            </a:r>
            <a:r>
              <a:rPr lang="en-US" sz="14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</a:rPr>
              <a:t>theo</a:t>
            </a:r>
            <a:r>
              <a:rPr lang="en-US" sz="14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</a:rPr>
              <a:t>dõi</a:t>
            </a:r>
            <a:r>
              <a:rPr lang="en-US" sz="14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</a:rPr>
              <a:t>bài</a:t>
            </a:r>
            <a:r>
              <a:rPr lang="en-US" sz="1400" baseline="0" dirty="0">
                <a:effectLst/>
                <a:latin typeface="Times New Roman"/>
                <a:ea typeface="Calibri"/>
              </a:rPr>
              <a:t> </a:t>
            </a:r>
            <a:r>
              <a:rPr lang="en-US" sz="1400" baseline="0" dirty="0" err="1">
                <a:effectLst/>
                <a:latin typeface="Times New Roman"/>
                <a:ea typeface="Calibri"/>
              </a:rPr>
              <a:t>nhé</a:t>
            </a:r>
            <a:r>
              <a:rPr lang="en-US" sz="1400" baseline="0" dirty="0">
                <a:effectLst/>
                <a:latin typeface="Times New Roman"/>
                <a:ea typeface="Calibri"/>
              </a:rPr>
              <a:t>.</a:t>
            </a:r>
            <a:endParaRPr lang="zh-CN" altLang="en-US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Times New Roman"/>
                <a:ea typeface="Calibri"/>
                <a:cs typeface="Times New Roman"/>
              </a:rPr>
              <a:t>Bài</a:t>
            </a:r>
            <a:r>
              <a:rPr lang="en-US" sz="12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200" dirty="0" err="1">
                <a:effectLst/>
                <a:latin typeface="Times New Roman"/>
                <a:ea typeface="Calibri"/>
                <a:cs typeface="Times New Roman"/>
              </a:rPr>
              <a:t>học</a:t>
            </a: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200" dirty="0" err="1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200" dirty="0" err="1">
                <a:effectLst/>
                <a:latin typeface="Times New Roman"/>
                <a:ea typeface="Calibri"/>
                <a:cs typeface="Times New Roman"/>
              </a:rPr>
              <a:t>chúng</a:t>
            </a: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 ta</a:t>
            </a:r>
            <a:r>
              <a:rPr lang="en-US" sz="12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200" dirty="0" err="1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 3 </a:t>
            </a:r>
            <a:r>
              <a:rPr lang="en-US" sz="1200" dirty="0" err="1">
                <a:effectLst/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12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200" baseline="0" dirty="0" err="1">
                <a:effectLst/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1200" baseline="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200" baseline="0" dirty="0" err="1">
                <a:effectLst/>
                <a:latin typeface="Times New Roman"/>
                <a:ea typeface="Calibri"/>
                <a:cs typeface="Times New Roman"/>
              </a:rPr>
              <a:t>chính</a:t>
            </a:r>
            <a:r>
              <a:rPr lang="en-US" sz="1200" baseline="0" dirty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200" b="1" kern="1200" dirty="0">
                <a:effectLst/>
                <a:latin typeface="Times New Roman"/>
                <a:ea typeface="Times New Roman"/>
              </a:rPr>
              <a:t>HĐ</a:t>
            </a:r>
            <a:r>
              <a:rPr lang="en-US" sz="1200" b="1" kern="1200" baseline="0" dirty="0">
                <a:effectLst/>
                <a:latin typeface="Times New Roman"/>
                <a:ea typeface="Times New Roman"/>
              </a:rPr>
              <a:t> 1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: </a:t>
            </a:r>
            <a:r>
              <a:rPr lang="en-US" sz="1200" kern="1200" baseline="0" dirty="0" err="1">
                <a:effectLst/>
                <a:latin typeface="Times New Roman"/>
                <a:ea typeface="Times New Roman"/>
              </a:rPr>
              <a:t>Chúng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 ta </a:t>
            </a:r>
            <a:r>
              <a:rPr lang="en-US" sz="1200" kern="1200" baseline="0" dirty="0" err="1">
                <a:effectLst/>
                <a:latin typeface="Times New Roman"/>
                <a:ea typeface="Times New Roman"/>
              </a:rPr>
              <a:t>n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hận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biết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nghĩa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chung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và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các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nghĩa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khác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nhau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của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từ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nhiều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nghĩa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 .</a:t>
            </a:r>
            <a:endParaRPr lang="en-US" sz="11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200" b="1" kern="1200" dirty="0">
                <a:effectLst/>
                <a:latin typeface="Times New Roman"/>
                <a:ea typeface="Times New Roman"/>
              </a:rPr>
              <a:t>HĐ</a:t>
            </a:r>
            <a:r>
              <a:rPr lang="en-US" sz="1200" b="1" kern="1200" baseline="0" dirty="0">
                <a:effectLst/>
                <a:latin typeface="Times New Roman"/>
                <a:ea typeface="Times New Roman"/>
              </a:rPr>
              <a:t> 2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: </a:t>
            </a:r>
            <a:r>
              <a:rPr lang="en-US" sz="1200" kern="1200" baseline="0" dirty="0" err="1">
                <a:effectLst/>
                <a:latin typeface="Times New Roman"/>
                <a:ea typeface="Times New Roman"/>
              </a:rPr>
              <a:t>Chúng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 ta </a:t>
            </a:r>
            <a:r>
              <a:rPr lang="en-US" sz="1200" kern="1200" baseline="0" dirty="0" err="1">
                <a:effectLst/>
                <a:latin typeface="Times New Roman"/>
                <a:ea typeface="Times New Roman"/>
              </a:rPr>
              <a:t>củng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baseline="0" dirty="0" err="1">
                <a:effectLst/>
                <a:latin typeface="Times New Roman"/>
                <a:ea typeface="Times New Roman"/>
              </a:rPr>
              <a:t>cố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baseline="0" dirty="0" err="1">
                <a:effectLst/>
                <a:latin typeface="Times New Roman"/>
                <a:ea typeface="Times New Roman"/>
              </a:rPr>
              <a:t>lại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baseline="0" dirty="0" err="1">
                <a:effectLst/>
                <a:latin typeface="Times New Roman"/>
                <a:ea typeface="Times New Roman"/>
              </a:rPr>
              <a:t>kiến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baseline="0" dirty="0" err="1">
                <a:effectLst/>
                <a:latin typeface="Times New Roman"/>
                <a:ea typeface="Times New Roman"/>
              </a:rPr>
              <a:t>thức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  </a:t>
            </a:r>
            <a:r>
              <a:rPr lang="en-US" sz="1200" kern="1200" baseline="0" dirty="0" err="1">
                <a:effectLst/>
                <a:latin typeface="Times New Roman"/>
                <a:ea typeface="Times New Roman"/>
              </a:rPr>
              <a:t>về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baseline="0" dirty="0" err="1">
                <a:effectLst/>
                <a:latin typeface="Times New Roman"/>
                <a:ea typeface="Times New Roman"/>
              </a:rPr>
              <a:t>m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ối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liên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hệ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giữa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nghĩa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gốc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và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nghĩa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chuyển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của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từ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nhiều</a:t>
            </a:r>
            <a:r>
              <a:rPr lang="en-US" sz="1200" kern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kern="1200" dirty="0" err="1">
                <a:effectLst/>
                <a:latin typeface="Times New Roman"/>
                <a:ea typeface="Times New Roman"/>
              </a:rPr>
              <a:t>nghĩa</a:t>
            </a:r>
            <a:r>
              <a:rPr lang="en-US" sz="1200" kern="1200" baseline="0" dirty="0">
                <a:effectLst/>
                <a:latin typeface="Times New Roman"/>
                <a:ea typeface="Times New Roman"/>
              </a:rPr>
              <a:t> .</a:t>
            </a:r>
            <a:endParaRPr lang="en-US" sz="1100" dirty="0">
              <a:effectLst/>
              <a:latin typeface="Times New Roman"/>
              <a:ea typeface="Times New Roman"/>
            </a:endParaRPr>
          </a:p>
          <a:p>
            <a:r>
              <a:rPr lang="en-US" sz="1200" b="1" kern="1200" dirty="0">
                <a:effectLst/>
                <a:latin typeface="Calibri"/>
                <a:ea typeface="Times New Roman"/>
                <a:cs typeface="Times New Roman"/>
              </a:rPr>
              <a:t>HĐ</a:t>
            </a:r>
            <a:r>
              <a:rPr lang="en-US" sz="1200" b="1" kern="1200" baseline="0" dirty="0">
                <a:effectLst/>
                <a:latin typeface="Calibri"/>
                <a:ea typeface="Times New Roman"/>
                <a:cs typeface="Times New Roman"/>
              </a:rPr>
              <a:t> 3</a:t>
            </a:r>
            <a:r>
              <a:rPr lang="en-US" sz="1200" kern="1200" baseline="0" dirty="0">
                <a:effectLst/>
                <a:latin typeface="Calibri"/>
                <a:ea typeface="Times New Roman"/>
                <a:cs typeface="Times New Roman"/>
              </a:rPr>
              <a:t>: </a:t>
            </a:r>
            <a:r>
              <a:rPr lang="en-US" sz="1200" kern="1200" baseline="0" dirty="0" err="1">
                <a:effectLst/>
                <a:latin typeface="Calibri"/>
                <a:ea typeface="Times New Roman"/>
                <a:cs typeface="Times New Roman"/>
              </a:rPr>
              <a:t>Là</a:t>
            </a:r>
            <a:r>
              <a:rPr lang="en-US" sz="12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baseline="0" dirty="0" err="1">
                <a:effectLst/>
                <a:latin typeface="Calibri"/>
                <a:ea typeface="Times New Roman"/>
                <a:cs typeface="Times New Roman"/>
              </a:rPr>
              <a:t>rèn</a:t>
            </a:r>
            <a:r>
              <a:rPr lang="en-US" sz="12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baseline="0" dirty="0" err="1">
                <a:effectLst/>
                <a:latin typeface="Calibri"/>
                <a:ea typeface="Times New Roman"/>
                <a:cs typeface="Times New Roman"/>
              </a:rPr>
              <a:t>kĩ</a:t>
            </a:r>
            <a:r>
              <a:rPr lang="en-US" sz="12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baseline="0" dirty="0" err="1">
                <a:effectLst/>
                <a:latin typeface="Calibri"/>
                <a:ea typeface="Times New Roman"/>
                <a:cs typeface="Times New Roman"/>
              </a:rPr>
              <a:t>năng</a:t>
            </a:r>
            <a:r>
              <a:rPr lang="en-US" sz="12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baseline="0" dirty="0" err="1">
                <a:effectLst/>
                <a:latin typeface="Calibri"/>
                <a:ea typeface="Times New Roman"/>
                <a:cs typeface="Times New Roman"/>
              </a:rPr>
              <a:t>s</a:t>
            </a:r>
            <a:r>
              <a:rPr lang="en-US" sz="1200" kern="1200" dirty="0" err="1">
                <a:effectLst/>
                <a:latin typeface="Calibri"/>
                <a:ea typeface="Times New Roman"/>
                <a:cs typeface="Times New Roman"/>
              </a:rPr>
              <a:t>ử</a:t>
            </a:r>
            <a:r>
              <a:rPr lang="en-US" sz="12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dirty="0" err="1">
                <a:effectLst/>
                <a:latin typeface="Calibri"/>
                <a:ea typeface="Times New Roman"/>
                <a:cs typeface="Times New Roman"/>
              </a:rPr>
              <a:t>dụng</a:t>
            </a:r>
            <a:r>
              <a:rPr lang="en-US" sz="12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dirty="0" err="1">
                <a:effectLst/>
                <a:latin typeface="Calibri"/>
                <a:ea typeface="Times New Roman"/>
                <a:cs typeface="Times New Roman"/>
              </a:rPr>
              <a:t>từ</a:t>
            </a:r>
            <a:r>
              <a:rPr lang="en-US" sz="12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dirty="0" err="1">
                <a:effectLst/>
                <a:latin typeface="Calibri"/>
                <a:ea typeface="Times New Roman"/>
                <a:cs typeface="Times New Roman"/>
              </a:rPr>
              <a:t>nhiều</a:t>
            </a:r>
            <a:r>
              <a:rPr lang="en-US" sz="1200" kern="12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dirty="0" err="1">
                <a:effectLst/>
                <a:latin typeface="Calibri"/>
                <a:ea typeface="Times New Roman"/>
                <a:cs typeface="Times New Roman"/>
              </a:rPr>
              <a:t>nghĩa</a:t>
            </a:r>
            <a:r>
              <a:rPr lang="en-US" sz="12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baseline="0" dirty="0" err="1">
                <a:effectLst/>
                <a:latin typeface="Calibri"/>
                <a:ea typeface="Times New Roman"/>
                <a:cs typeface="Times New Roman"/>
              </a:rPr>
              <a:t>là</a:t>
            </a:r>
            <a:r>
              <a:rPr lang="en-US" sz="12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baseline="0" dirty="0" err="1">
                <a:effectLst/>
                <a:latin typeface="Calibri"/>
                <a:ea typeface="Times New Roman"/>
                <a:cs typeface="Times New Roman"/>
              </a:rPr>
              <a:t>động</a:t>
            </a:r>
            <a:r>
              <a:rPr lang="en-US" sz="1200" kern="1200" baseline="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200" kern="1200" baseline="0" dirty="0" err="1">
                <a:effectLst/>
                <a:latin typeface="Calibri"/>
                <a:ea typeface="Times New Roman"/>
                <a:cs typeface="Times New Roman"/>
              </a:rPr>
              <a:t>từ</a:t>
            </a:r>
            <a:r>
              <a:rPr lang="en-US" sz="1200" kern="1200" baseline="0" dirty="0">
                <a:effectLst/>
                <a:latin typeface="Calibri"/>
                <a:ea typeface="Times New Roman"/>
                <a:cs typeface="Times New Roman"/>
              </a:rPr>
              <a:t> .</a:t>
            </a:r>
            <a:endParaRPr lang="en-US" sz="1200" kern="1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0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err="1">
                <a:effectLst/>
                <a:latin typeface="Calibri"/>
                <a:cs typeface="Times New Roman"/>
              </a:rPr>
              <a:t>Bây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giờ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chúng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ta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cùng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thực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hiện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hoạt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động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đầu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tiên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nha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các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 </a:t>
            </a:r>
            <a:r>
              <a:rPr lang="en-US" altLang="zh-CN" sz="1200" kern="1200" baseline="0" dirty="0" err="1">
                <a:effectLst/>
                <a:latin typeface="Calibri"/>
                <a:cs typeface="Times New Roman"/>
              </a:rPr>
              <a:t>em</a:t>
            </a:r>
            <a:r>
              <a:rPr lang="en-US" altLang="zh-CN" sz="1200" kern="1200" baseline="0" dirty="0">
                <a:effectLst/>
                <a:latin typeface="Calibri"/>
                <a:cs typeface="Times New Roman"/>
              </a:rPr>
              <a:t>.</a:t>
            </a:r>
            <a:endParaRPr lang="zh-CN" altLang="en-US" dirty="0"/>
          </a:p>
          <a:p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cầu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BT1.Tìm ở </a:t>
            </a:r>
            <a:r>
              <a:rPr lang="en-US" altLang="zh-CN" baseline="0" dirty="0" err="1"/>
              <a:t>cột</a:t>
            </a:r>
            <a:r>
              <a:rPr lang="en-US" altLang="zh-CN" baseline="0" dirty="0"/>
              <a:t> B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hợp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ở </a:t>
            </a:r>
            <a:r>
              <a:rPr lang="en-US" altLang="zh-CN" baseline="0" dirty="0" err="1"/>
              <a:t>cột</a:t>
            </a:r>
            <a:r>
              <a:rPr lang="en-US" altLang="zh-CN" baseline="0" dirty="0"/>
              <a:t> A.</a:t>
            </a:r>
          </a:p>
          <a:p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Cột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A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các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câu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: 1…..2……3…….4…….</a:t>
            </a:r>
          </a:p>
          <a:p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Cột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B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các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lời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giải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nghĩa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cho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từng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câu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ở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cột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A.</a:t>
            </a:r>
          </a:p>
          <a:p>
            <a:r>
              <a:rPr lang="en-US" altLang="zh-CN" baseline="0" dirty="0" err="1"/>
              <a:t>Bằng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nhân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hãy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nối</a:t>
            </a:r>
            <a:r>
              <a:rPr lang="en-US" altLang="zh-CN" baseline="0" dirty="0"/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lời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giải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thích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ở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cột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B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cho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từ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chạy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trong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mỗi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câu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ở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cột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A. </a:t>
            </a:r>
          </a:p>
          <a:p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Các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em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tạm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dừng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video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để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làm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bài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thời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gian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3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phút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rồi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không</a:t>
            </a:r>
            <a:r>
              <a:rPr lang="en-US" altLang="zh-CN" baseline="0" dirty="0"/>
              <a:t> ?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bút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soát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/>
              <a:t>- 1- d                2 – c                   3 – a                     4 – b:</a:t>
            </a:r>
          </a:p>
          <a:p>
            <a:pPr>
              <a:buFontTx/>
              <a:buNone/>
            </a:pP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chúc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cầu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BT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err="1"/>
              <a:t>Bạn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còn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túng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chưa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‘</a:t>
            </a:r>
            <a:r>
              <a:rPr lang="en-US" altLang="zh-CN" baseline="0" dirty="0" err="1"/>
              <a:t>chạy</a:t>
            </a:r>
            <a:r>
              <a:rPr lang="en-US" altLang="zh-CN" baseline="0" dirty="0"/>
              <a:t>” </a:t>
            </a:r>
            <a:r>
              <a:rPr lang="en-US" altLang="zh-CN" baseline="0" dirty="0" err="1"/>
              <a:t>trong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ở </a:t>
            </a:r>
            <a:r>
              <a:rPr lang="en-US" altLang="zh-CN" baseline="0" dirty="0" err="1"/>
              <a:t>cột</a:t>
            </a:r>
            <a:r>
              <a:rPr lang="en-US" altLang="zh-CN" baseline="0" dirty="0"/>
              <a:t> A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dõi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thêm</a:t>
            </a:r>
            <a:r>
              <a:rPr lang="en-US" altLang="zh-CN" baseline="0" dirty="0"/>
              <a:t> qua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ảnh</a:t>
            </a:r>
            <a:r>
              <a:rPr lang="en-US" altLang="zh-CN" baseline="0" dirty="0"/>
              <a:t> minh </a:t>
            </a:r>
            <a:r>
              <a:rPr lang="en-US" altLang="zh-CN" baseline="0" dirty="0" err="1"/>
              <a:t>họa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nhé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baseline="0" dirty="0"/>
              <a:t> </a:t>
            </a:r>
            <a:endParaRPr lang="zh-CN" altLang="en-US" dirty="0"/>
          </a:p>
          <a:p>
            <a:pPr marL="171450" indent="-171450">
              <a:buFontTx/>
              <a:buChar char="-"/>
            </a:pP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chưa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?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còn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nhầm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lẫn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điều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nhé</a:t>
            </a:r>
            <a:r>
              <a:rPr lang="en-US" altLang="zh-CN" baseline="0" dirty="0"/>
              <a:t>. </a:t>
            </a:r>
          </a:p>
          <a:p>
            <a:pPr>
              <a:buFontTx/>
              <a:buNone/>
            </a:pPr>
            <a:r>
              <a:rPr lang="en-US" altLang="zh-CN" baseline="0" dirty="0"/>
              <a:t>Qua BT1,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thấy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chạy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Nhưng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thời</a:t>
            </a:r>
            <a:r>
              <a:rPr lang="en-US" altLang="zh-CN" baseline="0" dirty="0"/>
              <a:t> ta </a:t>
            </a:r>
            <a:r>
              <a:rPr lang="en-US" altLang="zh-CN" baseline="0" dirty="0" err="1"/>
              <a:t>cũng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thấy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nét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nó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điều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chúng</a:t>
            </a:r>
            <a:r>
              <a:rPr lang="en-US" altLang="zh-CN" baseline="0" dirty="0"/>
              <a:t> ta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sang BT2 </a:t>
            </a:r>
            <a:r>
              <a:rPr lang="en-US" altLang="zh-CN" baseline="0" dirty="0" err="1"/>
              <a:t>nha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baseline="0" dirty="0" err="1"/>
              <a:t>Các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em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cùng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cô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đọc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yêu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cầu</a:t>
            </a:r>
            <a:r>
              <a:rPr lang="en-US" altLang="zh-CN" b="1" baseline="0" dirty="0"/>
              <a:t> BT2</a:t>
            </a:r>
            <a:r>
              <a:rPr lang="en-US" altLang="zh-CN" b="0" baseline="0" dirty="0"/>
              <a:t> </a:t>
            </a:r>
            <a:r>
              <a:rPr lang="en-US" altLang="zh-CN" b="0" baseline="0" dirty="0" err="1"/>
              <a:t>nào</a:t>
            </a:r>
            <a:r>
              <a:rPr lang="en-US" altLang="zh-CN" b="0" baseline="0" dirty="0"/>
              <a:t> : </a:t>
            </a:r>
            <a:r>
              <a:rPr lang="en-US" altLang="zh-CN" b="0" baseline="0" dirty="0" err="1"/>
              <a:t>Đánh</a:t>
            </a:r>
            <a:r>
              <a:rPr lang="en-US" altLang="zh-CN" b="0" baseline="0" dirty="0"/>
              <a:t> </a:t>
            </a:r>
            <a:r>
              <a:rPr lang="en-US" altLang="zh-CN" b="0" baseline="0" dirty="0" err="1"/>
              <a:t>dấu</a:t>
            </a:r>
            <a:r>
              <a:rPr lang="en-US" altLang="zh-CN" b="0" baseline="0" dirty="0"/>
              <a:t> x </a:t>
            </a:r>
            <a:r>
              <a:rPr lang="en-US" altLang="zh-CN" b="0" baseline="0" dirty="0" err="1"/>
              <a:t>vào</a:t>
            </a:r>
            <a:r>
              <a:rPr lang="en-US" altLang="zh-CN" b="0" baseline="0" dirty="0"/>
              <a:t> …..</a:t>
            </a:r>
          </a:p>
          <a:p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cầu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BT </a:t>
            </a:r>
            <a:r>
              <a:rPr lang="en-US" altLang="zh-CN" baseline="0" dirty="0" err="1"/>
              <a:t>chưa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dành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phút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nhé</a:t>
            </a:r>
            <a:r>
              <a:rPr lang="en-US" altLang="zh-CN" baseline="0" dirty="0"/>
              <a:t>.</a:t>
            </a:r>
          </a:p>
          <a:p>
            <a:pPr>
              <a:buFontTx/>
              <a:buChar char="-"/>
            </a:pP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rồi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Bây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giờ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hãy</a:t>
            </a:r>
            <a:r>
              <a:rPr lang="en-US" altLang="zh-CN" baseline="0" dirty="0"/>
              <a:t> so </a:t>
            </a:r>
            <a:r>
              <a:rPr lang="en-US" altLang="zh-CN" baseline="0" dirty="0" err="1"/>
              <a:t>sánh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chạy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sự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. </a:t>
            </a:r>
          </a:p>
          <a:p>
            <a:pPr>
              <a:buFontTx/>
              <a:buChar char="-"/>
            </a:pPr>
            <a:r>
              <a:rPr lang="en-US" altLang="zh-CN" baseline="0" dirty="0" err="1"/>
              <a:t>Rõ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ràng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ở BT1,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“ </a:t>
            </a:r>
            <a:r>
              <a:rPr lang="en-US" altLang="zh-CN" baseline="0" dirty="0" err="1"/>
              <a:t>chạy</a:t>
            </a:r>
            <a:r>
              <a:rPr lang="en-US" altLang="zh-CN" baseline="0" dirty="0"/>
              <a:t>” </a:t>
            </a:r>
            <a:r>
              <a:rPr lang="en-US" altLang="zh-CN" baseline="0" dirty="0" err="1"/>
              <a:t>đều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chỉ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sự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bé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đoàn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tàu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đồng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hồ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làng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Vì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vậy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nét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chạy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là</a:t>
            </a:r>
            <a:r>
              <a:rPr lang="en-US" altLang="zh-CN" baseline="0" dirty="0"/>
              <a:t> “ </a:t>
            </a:r>
            <a:r>
              <a:rPr lang="en-US" altLang="zh-CN" baseline="0" dirty="0" err="1"/>
              <a:t>sự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” .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này</a:t>
            </a:r>
            <a:r>
              <a:rPr lang="en-US" altLang="zh-CN" baseline="0" dirty="0"/>
              <a:t> ta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suy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nghĩa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tùy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văn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cảnh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nhé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.</a:t>
            </a:r>
          </a:p>
          <a:p>
            <a:pPr>
              <a:buFontTx/>
              <a:buNone/>
            </a:pPr>
            <a:r>
              <a:rPr lang="en-US" altLang="zh-CN" b="1" baseline="0" dirty="0"/>
              <a:t>Qua 2 </a:t>
            </a:r>
            <a:r>
              <a:rPr lang="en-US" altLang="zh-CN" b="1" baseline="0" dirty="0" err="1"/>
              <a:t>bài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tập</a:t>
            </a:r>
            <a:r>
              <a:rPr lang="en-US" altLang="zh-CN" b="1" baseline="0" dirty="0"/>
              <a:t> ở </a:t>
            </a:r>
            <a:r>
              <a:rPr lang="en-US" altLang="zh-CN" b="1" baseline="0" dirty="0" err="1"/>
              <a:t>Hđ</a:t>
            </a:r>
            <a:r>
              <a:rPr lang="en-US" altLang="zh-CN" b="1" baseline="0" dirty="0"/>
              <a:t> 1 </a:t>
            </a:r>
            <a:r>
              <a:rPr lang="en-US" altLang="zh-CN" b="1" baseline="0" dirty="0" err="1"/>
              <a:t>các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em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cần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nhớ</a:t>
            </a:r>
            <a:r>
              <a:rPr lang="en-US" altLang="zh-CN" b="1" baseline="0" dirty="0"/>
              <a:t>: </a:t>
            </a:r>
            <a:r>
              <a:rPr lang="en-US" altLang="zh-CN" b="1" baseline="0" dirty="0" err="1"/>
              <a:t>Từ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nhiều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nghĩa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bao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giờ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cũng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có</a:t>
            </a:r>
            <a:r>
              <a:rPr lang="en-US" altLang="zh-CN" b="1" baseline="0" dirty="0"/>
              <a:t> 1 </a:t>
            </a:r>
            <a:r>
              <a:rPr lang="en-US" altLang="zh-CN" b="1" baseline="0" dirty="0" err="1"/>
              <a:t>nghĩa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chung</a:t>
            </a:r>
            <a:r>
              <a:rPr lang="en-US" altLang="zh-CN" b="1" baseline="0" dirty="0"/>
              <a:t> (</a:t>
            </a:r>
            <a:r>
              <a:rPr lang="en-US" altLang="zh-CN" b="1" baseline="0" dirty="0" err="1"/>
              <a:t>nghĩa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gốc</a:t>
            </a:r>
            <a:r>
              <a:rPr lang="en-US" altLang="zh-CN" b="1" baseline="0" dirty="0"/>
              <a:t>) . </a:t>
            </a:r>
            <a:r>
              <a:rPr lang="en-US" altLang="zh-CN" b="1" baseline="0" dirty="0" err="1"/>
              <a:t>Các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nghĩa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khác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nhau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được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suy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ra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từ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nghĩa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chung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được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gọi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là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nghĩa</a:t>
            </a:r>
            <a:r>
              <a:rPr lang="en-US" altLang="zh-CN" b="1" baseline="0" dirty="0"/>
              <a:t> </a:t>
            </a:r>
            <a:r>
              <a:rPr lang="en-US" altLang="zh-CN" b="1" baseline="0" dirty="0" err="1"/>
              <a:t>chuyển</a:t>
            </a:r>
            <a:r>
              <a:rPr lang="en-US" altLang="zh-CN" b="1" baseline="0" dirty="0"/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kĩ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5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3….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chọn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đúng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lựa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chọn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bắt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0945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2EE61-ABC2-4CE6-8383-C31B1BA3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56F852-EBDB-427F-BD50-0C3B98EC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0FAF05-06DD-4FE9-B7F9-FB86D7C2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5FC216-442F-4477-9189-C69AECFD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8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03639F-B7ED-4471-A034-13BD2CF9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A768EF-4E9E-4E0D-A1E9-8CD316C0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FE88E5-2D2A-45B7-AA39-6C528C9D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8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77B72-5165-44D4-94DB-D55DED6B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E7D449-9FC5-417F-BCF1-D8FED6F3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6F3720-F641-445F-8AEE-142895E77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831F2A-0A66-4783-9F34-3A502BFA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E91124-6BB3-400A-A437-4EF614F0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1E4840-D148-4BD8-B749-9A34E41C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2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7343A-AA9B-4E5C-B0FA-197BB914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3B5EAE-81FF-4D12-8B91-C79FB972D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4A0CE9-A586-40C3-9A01-81BD561C4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56F6B4-07F6-4E7B-83A4-8DC07CBE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38F7A0-0AE9-4AB8-A7ED-11A51826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030FDE-9860-4ACC-9A6E-FCA51996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1902C-7C29-465D-BF25-C6B34549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DC2D98-AF02-4FB6-B5A6-0C516D8B0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409412-254F-48A5-A898-4D2E48E7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EBCDF7-340B-47BE-BE5E-CDB458B8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F00681-0448-4E4F-AE74-D083F7A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6BCF81-69D4-4FCB-94CF-AD223413F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E0FB78-B4B2-4B1F-89A5-CE092726F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8F2AC6-9D83-46E1-8D3D-FC96CE5A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2C68DC-B092-4D6B-8ADC-E43D6BEA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941F6E-0BE7-4D03-BC9C-F57C81E6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2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5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2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28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7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1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6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75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54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09DE1-696C-463E-B403-EC19BA18D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D9984B-117B-457B-AFE6-8E8E7DE1B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B9AF91-2144-4E28-888F-43B57BF7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01FFE-AB03-4BA9-80CF-2D8B1E2A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183A7-60D3-4533-A69D-204EE1E4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0FCC0-F20A-4245-84BE-A8AB6CA8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C5D868-DA74-4B99-AF57-1742DDFC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054A2A-2D0A-4679-9504-BFBBED8E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2AA75-7070-439C-981D-E002BC71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C4F39-DE44-4D05-8F20-C47EA842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4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840D3-259E-4C69-A9A2-85BA6674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93D741-60F5-4A91-B7DA-2BC6E083A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0DFB33-6C5B-440B-943B-B3A82C0B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94B1B7-63B5-4B3E-8E01-720DD7A5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69A9F7-6220-4CD0-AF96-6F67C3D6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B5AAA-6EAE-48AE-8E44-ECA86CB0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C9FBBC-2AFE-4000-98BF-78E8AF9F9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4E2FEE-5211-4C6A-BAA7-5BBD0C77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7B1A07-B2CA-4A5B-BDBC-69F20436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93AC-6CCF-4E4A-A02A-6F086D7B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03B5D-4FBE-40AF-AA49-5AEA96B2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CFDE5-C984-4A48-A24A-8AC6366A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9565E6-9325-4024-B5F9-577263EDB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0025F7-086F-45F7-8245-90ACEAB7B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C3005B-DBE6-44B8-8F9C-CBA92F2CD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355EA1-C324-467C-8935-35FA93755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23984DB-3E39-4F3F-8B14-3FB68384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238940-DA7E-47E5-B63A-FDA4CCCC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99E219-3D95-4F5E-A52F-7A412704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4F49764-C96B-4E0D-B571-3BAF74B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F3778A-33C0-4971-91E0-F321F0CBE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62C9F-CFC2-4083-8A43-580D250A9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8C67-611B-48B2-A0BB-33EBB385759E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6BB847-6963-4601-9C04-EC15B8B65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5C9CD-46A6-4C3B-BCE4-9C773F87F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0E08-98AC-4435-B3C2-D5C79A31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08/10/2023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6.jpe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2.xml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jpg"/><Relationship Id="rId15" Type="http://schemas.openxmlformats.org/officeDocument/2006/relationships/image" Target="../media/image28.jfif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6.xml"/><Relationship Id="rId9" Type="http://schemas.microsoft.com/office/2007/relationships/hdphoto" Target="../media/hdphoto2.wdp"/><Relationship Id="rId1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6.xml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6" Type="http://schemas.openxmlformats.org/officeDocument/2006/relationships/image" Target="../media/image30.png"/><Relationship Id="rId11" Type="http://schemas.microsoft.com/office/2007/relationships/hdphoto" Target="../media/hdphoto5.wdp"/><Relationship Id="rId5" Type="http://schemas.openxmlformats.org/officeDocument/2006/relationships/image" Target="../media/image29.jpg"/><Relationship Id="rId15" Type="http://schemas.openxmlformats.org/officeDocument/2006/relationships/image" Target="../media/image28.jfif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6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Relationship Id="rId6" Type="http://schemas.openxmlformats.org/officeDocument/2006/relationships/image" Target="../media/image30.png"/><Relationship Id="rId11" Type="http://schemas.microsoft.com/office/2007/relationships/hdphoto" Target="../media/hdphoto5.wdp"/><Relationship Id="rId5" Type="http://schemas.openxmlformats.org/officeDocument/2006/relationships/image" Target="../media/image29.jpg"/><Relationship Id="rId15" Type="http://schemas.openxmlformats.org/officeDocument/2006/relationships/image" Target="../media/image28.jfif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6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Relationship Id="rId6" Type="http://schemas.openxmlformats.org/officeDocument/2006/relationships/image" Target="../media/image30.png"/><Relationship Id="rId11" Type="http://schemas.microsoft.com/office/2007/relationships/hdphoto" Target="../media/hdphoto5.wdp"/><Relationship Id="rId5" Type="http://schemas.openxmlformats.org/officeDocument/2006/relationships/image" Target="../media/image29.jpg"/><Relationship Id="rId15" Type="http://schemas.openxmlformats.org/officeDocument/2006/relationships/image" Target="../media/image28.jfif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8" y="3669623"/>
            <a:ext cx="3863257" cy="3188383"/>
          </a:xfrm>
          <a:prstGeom prst="rect">
            <a:avLst/>
          </a:prstGeom>
        </p:spPr>
      </p:pic>
      <p:sp>
        <p:nvSpPr>
          <p:cNvPr id="5" name="文本框 2054"/>
          <p:cNvSpPr txBox="1"/>
          <p:nvPr/>
        </p:nvSpPr>
        <p:spPr>
          <a:xfrm>
            <a:off x="278783" y="132987"/>
            <a:ext cx="11719932" cy="160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ts val="1200"/>
              </a:spcBef>
            </a:pPr>
            <a:r>
              <a:rPr lang="en-US" altLang="zh-C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ỦY BAN NHÂN DÂN QUẬN 12</a:t>
            </a:r>
          </a:p>
          <a:p>
            <a:pPr lvl="0" algn="ctr" defTabSz="1500505">
              <a:spcBef>
                <a:spcPts val="1200"/>
              </a:spcBef>
            </a:pPr>
            <a:r>
              <a:rPr lang="en-US" altLang="zh-C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PHÒNG GIÁO DỤC VÀ ĐÀO TẠO</a:t>
            </a:r>
            <a:endParaRPr lang="zh-CN" alt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sp>
        <p:nvSpPr>
          <p:cNvPr id="7" name="文本框 2055"/>
          <p:cNvSpPr txBox="1"/>
          <p:nvPr/>
        </p:nvSpPr>
        <p:spPr>
          <a:xfrm>
            <a:off x="2104328" y="1973325"/>
            <a:ext cx="8713365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ts val="2400"/>
              </a:spcBef>
            </a:pP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LUYỆN TỪ VÀ CÂU</a:t>
            </a:r>
          </a:p>
          <a:p>
            <a:pPr lvl="0" algn="ctr" defTabSz="1500505">
              <a:spcBef>
                <a:spcPts val="2400"/>
              </a:spcBef>
            </a:pP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LỚP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4072" y="5421"/>
            <a:ext cx="1334587" cy="1887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576" y="158052"/>
            <a:ext cx="103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TỪ NHIỀU NGHĨA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9808" y="2302417"/>
            <a:ext cx="11763021" cy="545797"/>
            <a:chOff x="139807" y="2302413"/>
            <a:chExt cx="11763021" cy="545797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39807" y="2324990"/>
              <a:ext cx="16514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3.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677990" y="2302413"/>
              <a:ext cx="1022483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6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alt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dirty="0" err="1" smtClean="0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alt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2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i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altLang="en-US" sz="2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altLang="en-US" sz="2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altLang="en-US" sz="2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altLang="en-US" sz="2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dirty="0" err="1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altLang="en-US" sz="2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600" b="1" dirty="0" err="1" smtClean="0">
                  <a:latin typeface="Times New Roman" pitchFamily="18" charset="0"/>
                  <a:cs typeface="Times New Roman" pitchFamily="18" charset="0"/>
                </a:rPr>
                <a:t>gốc</a:t>
              </a:r>
              <a:r>
                <a:rPr lang="en-US" altLang="en-US" sz="26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5312" y="26533"/>
            <a:ext cx="2057315" cy="16290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4242" y="1668191"/>
            <a:ext cx="117178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03199" y="2877796"/>
            <a:ext cx="944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ruộng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03201" y="3402944"/>
            <a:ext cx="924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Vũ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còi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tàu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than.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03201" y="3928594"/>
            <a:ext cx="11717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Hôm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bữa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cơm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3" name="图片 9">
            <a:extLst>
              <a:ext uri="{FF2B5EF4-FFF2-40B4-BE49-F238E27FC236}">
                <a16:creationId xmlns:a16="http://schemas.microsoft.com/office/drawing/2014/main" xmlns="" id="{B720E428-D635-466D-8AE9-8636B6D794B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269556"/>
            <a:ext cx="2204916" cy="220491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4242" y="3962460"/>
            <a:ext cx="419659" cy="48935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8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1"/>
            <a:ext cx="1477966" cy="2089843"/>
          </a:xfrm>
          <a:prstGeom prst="rect">
            <a:avLst/>
          </a:prstGeom>
        </p:spPr>
      </p:pic>
      <p:pic>
        <p:nvPicPr>
          <p:cNvPr id="5" name="Picture 8" descr="1_7446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33" y="143285"/>
            <a:ext cx="3594017" cy="242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23939bua_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84" y="129544"/>
            <a:ext cx="3603812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96200" y="2667000"/>
            <a:ext cx="2886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noProof="0" dirty="0" err="1">
                <a:solidFill>
                  <a:prstClr val="black"/>
                </a:solidFill>
              </a:rPr>
              <a:t>N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ước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ăn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chân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9159" y="2751277"/>
            <a:ext cx="4749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err="1">
                <a:solidFill>
                  <a:prstClr val="black"/>
                </a:solidFill>
              </a:rPr>
              <a:t>Mọi</a:t>
            </a:r>
            <a:r>
              <a:rPr lang="en-US" altLang="en-US" kern="0" dirty="0">
                <a:solidFill>
                  <a:prstClr val="black"/>
                </a:solidFill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</a:rPr>
              <a:t>đang</a:t>
            </a:r>
            <a:r>
              <a:rPr lang="en-US" altLang="en-US" kern="0" dirty="0">
                <a:solidFill>
                  <a:prstClr val="black"/>
                </a:solidFill>
              </a:rPr>
              <a:t> </a:t>
            </a:r>
            <a:r>
              <a:rPr lang="en-US" altLang="en-US" b="1" i="1" kern="0" dirty="0">
                <a:solidFill>
                  <a:prstClr val="black"/>
                </a:solidFill>
              </a:rPr>
              <a:t>ă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cơm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pic>
        <p:nvPicPr>
          <p:cNvPr id="9" name="Picture 10" descr="Magnolia Ace 1_KWOV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"/>
          <a:stretch/>
        </p:blipFill>
        <p:spPr bwMode="auto">
          <a:xfrm>
            <a:off x="3800030" y="3427708"/>
            <a:ext cx="4798127" cy="2589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40985" y="6204912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Tàu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vào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cảng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ăn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 than.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5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4072" y="-8622"/>
            <a:ext cx="1334587" cy="1887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576" y="158052"/>
            <a:ext cx="103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TỪ NHIỀU NGHĨA </a:t>
            </a:r>
          </a:p>
        </p:txBody>
      </p:sp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5312" y="26533"/>
            <a:ext cx="2057315" cy="16290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961" y="1655598"/>
            <a:ext cx="117178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888" y="2811724"/>
            <a:ext cx="1129022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9">
            <a:extLst>
              <a:ext uri="{FF2B5EF4-FFF2-40B4-BE49-F238E27FC236}">
                <a16:creationId xmlns:a16="http://schemas.microsoft.com/office/drawing/2014/main" xmlns="" id="{B720E428-D635-466D-8AE9-8636B6D794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269556"/>
            <a:ext cx="2204916" cy="2204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8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395" y="-45710"/>
            <a:ext cx="564556" cy="798282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5" y="5664200"/>
            <a:ext cx="844272" cy="1193800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3581" y="26537"/>
            <a:ext cx="1029045" cy="814839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16000" y="1831977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altLang="en-US" b="1" i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endParaRPr lang="en-US" altLang="en-US" b="1" i="1" u="sng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93327" y="3928459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u="sng" dirty="0">
                <a:solidFill>
                  <a:srgbClr val="CC0000"/>
                </a:solidFill>
              </a:rPr>
              <a:t>b) </a:t>
            </a:r>
            <a:r>
              <a:rPr lang="en-US" altLang="en-US" b="1" i="1" u="sng" dirty="0" err="1">
                <a:solidFill>
                  <a:srgbClr val="CC0000"/>
                </a:solidFill>
              </a:rPr>
              <a:t>đứng</a:t>
            </a:r>
            <a:endParaRPr lang="en-US" altLang="en-US" b="1" i="1" u="sng" dirty="0">
              <a:solidFill>
                <a:srgbClr val="CC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335277" y="2342974"/>
            <a:ext cx="623923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00000"/>
                </a:solidFill>
              </a:rPr>
              <a:t>- </a:t>
            </a:r>
            <a:r>
              <a:rPr lang="en-US" altLang="en-US" dirty="0" err="1">
                <a:solidFill>
                  <a:srgbClr val="C00000"/>
                </a:solidFill>
              </a:rPr>
              <a:t>Nghĩa</a:t>
            </a:r>
            <a:r>
              <a:rPr lang="en-US" altLang="en-US" dirty="0">
                <a:solidFill>
                  <a:srgbClr val="C00000"/>
                </a:solidFill>
              </a:rPr>
              <a:t> 1: </a:t>
            </a:r>
            <a:r>
              <a:rPr lang="en-US" altLang="en-US" dirty="0" err="1"/>
              <a:t>tự</a:t>
            </a:r>
            <a:r>
              <a:rPr lang="en-US" altLang="en-US" dirty="0"/>
              <a:t> di </a:t>
            </a:r>
            <a:r>
              <a:rPr lang="en-US" altLang="en-US" dirty="0" err="1"/>
              <a:t>chuyển</a:t>
            </a:r>
            <a:r>
              <a:rPr lang="en-US" altLang="en-US" dirty="0"/>
              <a:t> </a:t>
            </a:r>
            <a:r>
              <a:rPr lang="en-US" altLang="en-US" dirty="0" err="1"/>
              <a:t>bằng</a:t>
            </a:r>
            <a:r>
              <a:rPr lang="en-US" altLang="en-US" dirty="0"/>
              <a:t> </a:t>
            </a:r>
            <a:r>
              <a:rPr lang="en-US" altLang="en-US" dirty="0" err="1"/>
              <a:t>bàn</a:t>
            </a:r>
            <a:r>
              <a:rPr lang="en-US" altLang="en-US" dirty="0"/>
              <a:t> </a:t>
            </a:r>
            <a:r>
              <a:rPr lang="en-US" altLang="en-US" dirty="0" err="1"/>
              <a:t>chân</a:t>
            </a:r>
            <a:r>
              <a:rPr lang="en-US" altLang="en-US" dirty="0"/>
              <a:t>.</a:t>
            </a:r>
            <a:r>
              <a:rPr lang="en-US" altLang="en-US" dirty="0">
                <a:solidFill>
                  <a:srgbClr val="9933FF"/>
                </a:solidFill>
              </a:rPr>
              <a:t>	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9933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320799" y="3031452"/>
            <a:ext cx="8106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00000"/>
                </a:solidFill>
              </a:rPr>
              <a:t>- </a:t>
            </a:r>
            <a:r>
              <a:rPr lang="en-US" altLang="en-US" dirty="0" err="1">
                <a:solidFill>
                  <a:srgbClr val="C00000"/>
                </a:solidFill>
              </a:rPr>
              <a:t>Nghĩa</a:t>
            </a:r>
            <a:r>
              <a:rPr lang="en-US" altLang="en-US" dirty="0">
                <a:solidFill>
                  <a:srgbClr val="C00000"/>
                </a:solidFill>
              </a:rPr>
              <a:t> 2: </a:t>
            </a:r>
            <a:r>
              <a:rPr lang="en-US" altLang="en-US" dirty="0" err="1"/>
              <a:t>mang</a:t>
            </a:r>
            <a:r>
              <a:rPr lang="en-US" altLang="en-US" dirty="0"/>
              <a:t> (</a:t>
            </a:r>
            <a:r>
              <a:rPr lang="en-US" altLang="en-US" dirty="0" err="1"/>
              <a:t>xỏ</a:t>
            </a:r>
            <a:r>
              <a:rPr lang="en-US" altLang="en-US" dirty="0"/>
              <a:t>)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chân</a:t>
            </a:r>
            <a:r>
              <a:rPr lang="en-US" altLang="en-US" dirty="0"/>
              <a:t> </a:t>
            </a:r>
            <a:r>
              <a:rPr lang="en-US" altLang="en-US" dirty="0" err="1"/>
              <a:t>hoặc</a:t>
            </a:r>
            <a:r>
              <a:rPr lang="en-US" altLang="en-US" dirty="0"/>
              <a:t> </a:t>
            </a:r>
            <a:r>
              <a:rPr lang="en-US" altLang="en-US" dirty="0" err="1"/>
              <a:t>tay</a:t>
            </a:r>
            <a:r>
              <a:rPr lang="en-US" altLang="en-US" dirty="0"/>
              <a:t> </a:t>
            </a:r>
            <a:r>
              <a:rPr lang="en-US" altLang="en-US" dirty="0" err="1"/>
              <a:t>để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, </a:t>
            </a:r>
            <a:r>
              <a:rPr lang="en-US" altLang="en-US" dirty="0" err="1"/>
              <a:t>giữ</a:t>
            </a:r>
            <a:r>
              <a:rPr lang="en-US" altLang="en-US" dirty="0"/>
              <a:t>.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219199" y="4466710"/>
            <a:ext cx="8077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00000"/>
                </a:solidFill>
              </a:rPr>
              <a:t>- </a:t>
            </a:r>
            <a:r>
              <a:rPr lang="en-US" altLang="en-US" dirty="0" err="1">
                <a:solidFill>
                  <a:srgbClr val="C00000"/>
                </a:solidFill>
              </a:rPr>
              <a:t>Nghĩa</a:t>
            </a:r>
            <a:r>
              <a:rPr lang="en-US" altLang="en-US" dirty="0">
                <a:solidFill>
                  <a:srgbClr val="C00000"/>
                </a:solidFill>
              </a:rPr>
              <a:t> 1: </a:t>
            </a:r>
            <a:r>
              <a:rPr lang="en-US" altLang="en-US" dirty="0"/>
              <a:t>ở </a:t>
            </a:r>
            <a:r>
              <a:rPr lang="en-US" altLang="en-US" dirty="0" err="1"/>
              <a:t>tư</a:t>
            </a:r>
            <a:r>
              <a:rPr lang="en-US" altLang="en-US" dirty="0"/>
              <a:t> </a:t>
            </a:r>
            <a:r>
              <a:rPr lang="en-US" altLang="en-US" dirty="0" err="1"/>
              <a:t>thế</a:t>
            </a:r>
            <a:r>
              <a:rPr lang="en-US" altLang="en-US" dirty="0"/>
              <a:t> </a:t>
            </a:r>
            <a:r>
              <a:rPr lang="en-US" altLang="en-US" dirty="0" err="1"/>
              <a:t>thân</a:t>
            </a:r>
            <a:r>
              <a:rPr lang="en-US" altLang="en-US" dirty="0"/>
              <a:t> </a:t>
            </a:r>
            <a:r>
              <a:rPr lang="en-US" altLang="en-US" dirty="0" err="1"/>
              <a:t>thẳng</a:t>
            </a:r>
            <a:r>
              <a:rPr lang="en-US" altLang="en-US" dirty="0"/>
              <a:t>, </a:t>
            </a:r>
            <a:r>
              <a:rPr lang="en-US" altLang="en-US" dirty="0" err="1"/>
              <a:t>chân</a:t>
            </a:r>
            <a:r>
              <a:rPr lang="en-US" altLang="en-US" dirty="0"/>
              <a:t> </a:t>
            </a:r>
            <a:r>
              <a:rPr lang="en-US" altLang="en-US" dirty="0" err="1"/>
              <a:t>đặt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err="1"/>
              <a:t>mặt</a:t>
            </a:r>
            <a:r>
              <a:rPr lang="en-US" altLang="en-US" dirty="0"/>
              <a:t> </a:t>
            </a:r>
            <a:r>
              <a:rPr lang="en-US" altLang="en-US" dirty="0" err="1"/>
              <a:t>nền</a:t>
            </a:r>
            <a:r>
              <a:rPr lang="en-US" altLang="en-US" dirty="0"/>
              <a:t>.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219200" y="5369449"/>
            <a:ext cx="619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00000"/>
                </a:solidFill>
              </a:rPr>
              <a:t>- </a:t>
            </a:r>
            <a:r>
              <a:rPr lang="en-US" altLang="en-US" dirty="0" err="1">
                <a:solidFill>
                  <a:srgbClr val="C00000"/>
                </a:solidFill>
              </a:rPr>
              <a:t>Nghĩa</a:t>
            </a:r>
            <a:r>
              <a:rPr lang="en-US" altLang="en-US" dirty="0">
                <a:solidFill>
                  <a:srgbClr val="C00000"/>
                </a:solidFill>
              </a:rPr>
              <a:t> 2: </a:t>
            </a:r>
            <a:r>
              <a:rPr lang="en-US" altLang="en-US" dirty="0" err="1"/>
              <a:t>ngừng</a:t>
            </a:r>
            <a:r>
              <a:rPr lang="en-US" altLang="en-US" dirty="0"/>
              <a:t> </a:t>
            </a:r>
            <a:r>
              <a:rPr lang="en-US" altLang="en-US" dirty="0" err="1"/>
              <a:t>chuyển</a:t>
            </a:r>
            <a:r>
              <a:rPr lang="en-US" altLang="en-US" dirty="0"/>
              <a:t> </a:t>
            </a:r>
            <a:r>
              <a:rPr lang="en-US" altLang="en-US" dirty="0" err="1"/>
              <a:t>động</a:t>
            </a:r>
            <a:r>
              <a:rPr lang="en-US" altLang="en-US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F0101B6-1CB3-40E1-A7EB-3C822A4C7F90}"/>
              </a:ext>
            </a:extLst>
          </p:cNvPr>
          <p:cNvGrpSpPr/>
          <p:nvPr/>
        </p:nvGrpSpPr>
        <p:grpSpPr>
          <a:xfrm>
            <a:off x="1165411" y="2138829"/>
            <a:ext cx="10416991" cy="3657600"/>
            <a:chOff x="1165410" y="2289175"/>
            <a:chExt cx="10416990" cy="3657600"/>
          </a:xfrm>
        </p:grpSpPr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V="1">
              <a:off x="1219200" y="5444755"/>
              <a:ext cx="1036320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9427653" y="2289175"/>
              <a:ext cx="0" cy="175260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9397267" y="4498975"/>
              <a:ext cx="0" cy="144780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1165410" y="3127375"/>
              <a:ext cx="1016000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7723F3-EC69-4DA3-B19B-849CBDED1F20}"/>
              </a:ext>
            </a:extLst>
          </p:cNvPr>
          <p:cNvGrpSpPr/>
          <p:nvPr/>
        </p:nvGrpSpPr>
        <p:grpSpPr>
          <a:xfrm>
            <a:off x="553161" y="841375"/>
            <a:ext cx="11084942" cy="946150"/>
            <a:chOff x="553162" y="841375"/>
            <a:chExt cx="11084941" cy="946150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53162" y="841376"/>
              <a:ext cx="16514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err="1">
                  <a:solidFill>
                    <a:srgbClr val="C00000"/>
                  </a:solidFill>
                  <a:latin typeface="Times New Roman" pitchFamily="18" charset="0"/>
                </a:rPr>
                <a:t>Bài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C00000"/>
                  </a:solidFill>
                  <a:latin typeface="Times New Roman" pitchFamily="18" charset="0"/>
                </a:rPr>
                <a:t>tập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 4.</a:t>
              </a: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2235200" y="841375"/>
              <a:ext cx="94029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 err="1"/>
                <a:t>Chọn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một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trong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hai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từ</a:t>
              </a:r>
              <a:r>
                <a:rPr lang="en-US" altLang="en-US" b="1" dirty="0"/>
                <a:t> </a:t>
              </a:r>
              <a:r>
                <a:rPr lang="en-US" altLang="en-US" b="1" i="1" dirty="0" err="1"/>
                <a:t>đi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hoặc</a:t>
              </a:r>
              <a:r>
                <a:rPr lang="en-US" altLang="en-US" b="1" dirty="0"/>
                <a:t> </a:t>
              </a:r>
              <a:r>
                <a:rPr lang="en-US" altLang="en-US" b="1" i="1" dirty="0" err="1"/>
                <a:t>đứng</a:t>
              </a:r>
              <a:r>
                <a:rPr lang="en-US" altLang="en-US" b="1" dirty="0"/>
                <a:t>, </a:t>
              </a:r>
              <a:r>
                <a:rPr lang="en-US" altLang="en-US" b="1" dirty="0" err="1"/>
                <a:t>đặt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câu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để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phân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biệt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các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nghĩa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của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từ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ấy</a:t>
              </a:r>
              <a:r>
                <a:rPr lang="en-US" altLang="en-US" b="1" dirty="0"/>
                <a:t>:</a:t>
              </a:r>
            </a:p>
          </p:txBody>
        </p:sp>
      </p:grpSp>
      <p:sp>
        <p:nvSpPr>
          <p:cNvPr id="39" name="Text Box 38">
            <a:extLst>
              <a:ext uri="{FF2B5EF4-FFF2-40B4-BE49-F238E27FC236}">
                <a16:creationId xmlns:a16="http://schemas.microsoft.com/office/drawing/2014/main" xmlns="" id="{7D83AC90-BE22-4B4E-BFD3-72EC560AA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206" y="877870"/>
            <a:ext cx="9795916" cy="95410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000066"/>
                </a:solidFill>
              </a:rPr>
              <a:t>Chú</a:t>
            </a:r>
            <a:r>
              <a:rPr lang="en-US" altLang="en-US" b="1" u="sng" dirty="0">
                <a:solidFill>
                  <a:srgbClr val="000066"/>
                </a:solidFill>
              </a:rPr>
              <a:t> ý:</a:t>
            </a:r>
            <a:r>
              <a:rPr lang="en-US" altLang="en-US" dirty="0">
                <a:solidFill>
                  <a:srgbClr val="000066"/>
                </a:solidFill>
              </a:rPr>
              <a:t>Chỉ </a:t>
            </a:r>
            <a:r>
              <a:rPr lang="en-US" altLang="en-US" dirty="0" err="1">
                <a:solidFill>
                  <a:srgbClr val="000066"/>
                </a:solidFill>
              </a:rPr>
              <a:t>đặt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câu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với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các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nghĩa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đã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cho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của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từ</a:t>
            </a:r>
            <a:r>
              <a:rPr lang="en-US" altLang="en-US" dirty="0">
                <a:solidFill>
                  <a:srgbClr val="000066"/>
                </a:solidFill>
              </a:rPr>
              <a:t> “</a:t>
            </a:r>
            <a:r>
              <a:rPr lang="en-US" altLang="en-US" dirty="0" err="1">
                <a:solidFill>
                  <a:srgbClr val="000066"/>
                </a:solidFill>
              </a:rPr>
              <a:t>đi</a:t>
            </a:r>
            <a:r>
              <a:rPr lang="en-US" altLang="en-US" dirty="0">
                <a:solidFill>
                  <a:srgbClr val="000066"/>
                </a:solidFill>
              </a:rPr>
              <a:t>” </a:t>
            </a:r>
            <a:r>
              <a:rPr lang="en-US" altLang="en-US" dirty="0" err="1">
                <a:solidFill>
                  <a:srgbClr val="000066"/>
                </a:solidFill>
              </a:rPr>
              <a:t>hoặc</a:t>
            </a:r>
            <a:r>
              <a:rPr lang="en-US" altLang="en-US" dirty="0">
                <a:solidFill>
                  <a:srgbClr val="000066"/>
                </a:solidFill>
              </a:rPr>
              <a:t> “</a:t>
            </a:r>
            <a:r>
              <a:rPr lang="en-US" altLang="en-US" dirty="0" err="1">
                <a:solidFill>
                  <a:srgbClr val="000066"/>
                </a:solidFill>
              </a:rPr>
              <a:t>đứng</a:t>
            </a:r>
            <a:r>
              <a:rPr lang="en-US" altLang="en-US" dirty="0">
                <a:solidFill>
                  <a:srgbClr val="000066"/>
                </a:solidFill>
              </a:rPr>
              <a:t>”, </a:t>
            </a:r>
            <a:r>
              <a:rPr lang="en-US" altLang="en-US" dirty="0" err="1">
                <a:solidFill>
                  <a:srgbClr val="000066"/>
                </a:solidFill>
              </a:rPr>
              <a:t>không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đặt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câu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với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các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nghĩa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khác</a:t>
            </a:r>
            <a:r>
              <a:rPr lang="en-US" altLang="en-US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764" y="134547"/>
            <a:ext cx="10718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5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24" grpId="0"/>
      <p:bldP spid="25" grpId="0"/>
      <p:bldP spid="39" grpId="0" animBg="1"/>
      <p:bldP spid="39" grpId="1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395" y="-45710"/>
            <a:ext cx="564556" cy="798282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5" y="5664200"/>
            <a:ext cx="844272" cy="1193800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3581" y="26537"/>
            <a:ext cx="1029045" cy="814839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16000" y="1831977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altLang="en-US" b="1" i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endParaRPr lang="en-US" altLang="en-US" b="1" i="1" u="sng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93327" y="3928459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u="sng" dirty="0">
                <a:solidFill>
                  <a:srgbClr val="CC0000"/>
                </a:solidFill>
              </a:rPr>
              <a:t>b) </a:t>
            </a:r>
            <a:r>
              <a:rPr lang="en-US" altLang="en-US" b="1" i="1" u="sng" dirty="0" err="1">
                <a:solidFill>
                  <a:srgbClr val="CC0000"/>
                </a:solidFill>
              </a:rPr>
              <a:t>đứng</a:t>
            </a:r>
            <a:endParaRPr lang="en-US" altLang="en-US" b="1" i="1" u="sng" dirty="0">
              <a:solidFill>
                <a:srgbClr val="CC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335276" y="2342974"/>
            <a:ext cx="645742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00000"/>
                </a:solidFill>
              </a:rPr>
              <a:t>- </a:t>
            </a:r>
            <a:r>
              <a:rPr lang="en-US" altLang="en-US" dirty="0" err="1">
                <a:solidFill>
                  <a:srgbClr val="C00000"/>
                </a:solidFill>
              </a:rPr>
              <a:t>Nghĩa</a:t>
            </a:r>
            <a:r>
              <a:rPr lang="en-US" altLang="en-US" dirty="0">
                <a:solidFill>
                  <a:srgbClr val="C00000"/>
                </a:solidFill>
              </a:rPr>
              <a:t> 1: </a:t>
            </a:r>
            <a:r>
              <a:rPr lang="en-US" altLang="en-US" dirty="0" err="1"/>
              <a:t>tự</a:t>
            </a:r>
            <a:r>
              <a:rPr lang="en-US" altLang="en-US" dirty="0"/>
              <a:t> di </a:t>
            </a:r>
            <a:r>
              <a:rPr lang="en-US" altLang="en-US" dirty="0" err="1"/>
              <a:t>chuyển</a:t>
            </a:r>
            <a:r>
              <a:rPr lang="en-US" altLang="en-US" dirty="0"/>
              <a:t> </a:t>
            </a:r>
            <a:r>
              <a:rPr lang="en-US" altLang="en-US" dirty="0" err="1"/>
              <a:t>bằng</a:t>
            </a:r>
            <a:r>
              <a:rPr lang="en-US" altLang="en-US" dirty="0"/>
              <a:t> </a:t>
            </a:r>
            <a:r>
              <a:rPr lang="en-US" altLang="en-US" dirty="0" err="1"/>
              <a:t>bàn</a:t>
            </a:r>
            <a:r>
              <a:rPr lang="en-US" altLang="en-US" dirty="0"/>
              <a:t> </a:t>
            </a:r>
            <a:r>
              <a:rPr lang="en-US" altLang="en-US" dirty="0" err="1"/>
              <a:t>chân</a:t>
            </a:r>
            <a:r>
              <a:rPr lang="en-US" altLang="en-US" dirty="0"/>
              <a:t>.</a:t>
            </a:r>
            <a:r>
              <a:rPr lang="en-US" altLang="en-US" dirty="0">
                <a:solidFill>
                  <a:srgbClr val="9933FF"/>
                </a:solidFill>
              </a:rPr>
              <a:t>	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9933FF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320799" y="3031452"/>
            <a:ext cx="64718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00000"/>
                </a:solidFill>
              </a:rPr>
              <a:t>- </a:t>
            </a:r>
            <a:r>
              <a:rPr lang="en-US" altLang="en-US" dirty="0" err="1">
                <a:solidFill>
                  <a:srgbClr val="C00000"/>
                </a:solidFill>
              </a:rPr>
              <a:t>Nghĩa</a:t>
            </a:r>
            <a:r>
              <a:rPr lang="en-US" altLang="en-US" dirty="0">
                <a:solidFill>
                  <a:srgbClr val="C00000"/>
                </a:solidFill>
              </a:rPr>
              <a:t> 2: </a:t>
            </a:r>
            <a:r>
              <a:rPr lang="en-US" altLang="en-US" dirty="0" err="1"/>
              <a:t>mang</a:t>
            </a:r>
            <a:r>
              <a:rPr lang="en-US" altLang="en-US" dirty="0"/>
              <a:t> (</a:t>
            </a:r>
            <a:r>
              <a:rPr lang="en-US" altLang="en-US" dirty="0" err="1"/>
              <a:t>xỏ</a:t>
            </a:r>
            <a:r>
              <a:rPr lang="en-US" altLang="en-US" dirty="0"/>
              <a:t>)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chân</a:t>
            </a:r>
            <a:r>
              <a:rPr lang="en-US" altLang="en-US" dirty="0"/>
              <a:t> </a:t>
            </a:r>
            <a:r>
              <a:rPr lang="en-US" altLang="en-US" dirty="0" err="1"/>
              <a:t>hoặc</a:t>
            </a:r>
            <a:r>
              <a:rPr lang="en-US" altLang="en-US" dirty="0"/>
              <a:t> </a:t>
            </a:r>
            <a:r>
              <a:rPr lang="en-US" altLang="en-US" dirty="0" err="1"/>
              <a:t>tay</a:t>
            </a:r>
            <a:r>
              <a:rPr lang="en-US" altLang="en-US" dirty="0"/>
              <a:t> </a:t>
            </a:r>
            <a:r>
              <a:rPr lang="en-US" altLang="en-US" dirty="0" err="1"/>
              <a:t>để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, </a:t>
            </a:r>
            <a:r>
              <a:rPr lang="en-US" altLang="en-US" dirty="0" err="1"/>
              <a:t>giữ</a:t>
            </a:r>
            <a:r>
              <a:rPr lang="en-US" altLang="en-US" dirty="0"/>
              <a:t>.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219199" y="4466710"/>
            <a:ext cx="6573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00000"/>
                </a:solidFill>
              </a:rPr>
              <a:t>- </a:t>
            </a:r>
            <a:r>
              <a:rPr lang="en-US" altLang="en-US" dirty="0" err="1">
                <a:solidFill>
                  <a:srgbClr val="C00000"/>
                </a:solidFill>
              </a:rPr>
              <a:t>Nghĩa</a:t>
            </a:r>
            <a:r>
              <a:rPr lang="en-US" altLang="en-US" dirty="0">
                <a:solidFill>
                  <a:srgbClr val="C00000"/>
                </a:solidFill>
              </a:rPr>
              <a:t> 1: </a:t>
            </a:r>
            <a:r>
              <a:rPr lang="en-US" altLang="en-US" dirty="0"/>
              <a:t>ở </a:t>
            </a:r>
            <a:r>
              <a:rPr lang="en-US" altLang="en-US" dirty="0" err="1"/>
              <a:t>tư</a:t>
            </a:r>
            <a:r>
              <a:rPr lang="en-US" altLang="en-US" dirty="0"/>
              <a:t> </a:t>
            </a:r>
            <a:r>
              <a:rPr lang="en-US" altLang="en-US" dirty="0" err="1"/>
              <a:t>thế</a:t>
            </a:r>
            <a:r>
              <a:rPr lang="en-US" altLang="en-US" dirty="0"/>
              <a:t> </a:t>
            </a:r>
            <a:r>
              <a:rPr lang="en-US" altLang="en-US" dirty="0" err="1"/>
              <a:t>thân</a:t>
            </a:r>
            <a:r>
              <a:rPr lang="en-US" altLang="en-US" dirty="0"/>
              <a:t> </a:t>
            </a:r>
            <a:r>
              <a:rPr lang="en-US" altLang="en-US" dirty="0" err="1"/>
              <a:t>thẳng</a:t>
            </a:r>
            <a:r>
              <a:rPr lang="en-US" altLang="en-US" dirty="0"/>
              <a:t>, </a:t>
            </a:r>
            <a:r>
              <a:rPr lang="en-US" altLang="en-US" dirty="0" err="1"/>
              <a:t>chân</a:t>
            </a:r>
            <a:r>
              <a:rPr lang="en-US" altLang="en-US" dirty="0"/>
              <a:t> </a:t>
            </a:r>
            <a:r>
              <a:rPr lang="en-US" altLang="en-US" dirty="0" err="1"/>
              <a:t>đặt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err="1"/>
              <a:t>mặt</a:t>
            </a:r>
            <a:r>
              <a:rPr lang="en-US" altLang="en-US" dirty="0"/>
              <a:t> </a:t>
            </a:r>
            <a:r>
              <a:rPr lang="en-US" altLang="en-US" dirty="0" err="1"/>
              <a:t>nền</a:t>
            </a:r>
            <a:r>
              <a:rPr lang="en-US" altLang="en-US" dirty="0"/>
              <a:t>.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219200" y="5369449"/>
            <a:ext cx="6573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00000"/>
                </a:solidFill>
              </a:rPr>
              <a:t>- </a:t>
            </a:r>
            <a:r>
              <a:rPr lang="en-US" altLang="en-US" dirty="0" err="1">
                <a:solidFill>
                  <a:srgbClr val="C00000"/>
                </a:solidFill>
              </a:rPr>
              <a:t>Nghĩa</a:t>
            </a:r>
            <a:r>
              <a:rPr lang="en-US" altLang="en-US" dirty="0">
                <a:solidFill>
                  <a:srgbClr val="C00000"/>
                </a:solidFill>
              </a:rPr>
              <a:t> 2: </a:t>
            </a:r>
            <a:r>
              <a:rPr lang="en-US" altLang="en-US" dirty="0" err="1"/>
              <a:t>ngừng</a:t>
            </a:r>
            <a:r>
              <a:rPr lang="en-US" altLang="en-US" dirty="0"/>
              <a:t> </a:t>
            </a:r>
            <a:r>
              <a:rPr lang="en-US" altLang="en-US" dirty="0" err="1"/>
              <a:t>chuyển</a:t>
            </a:r>
            <a:r>
              <a:rPr lang="en-US" altLang="en-US" dirty="0"/>
              <a:t> </a:t>
            </a:r>
            <a:r>
              <a:rPr lang="en-US" altLang="en-US" dirty="0" err="1"/>
              <a:t>động</a:t>
            </a:r>
            <a:r>
              <a:rPr lang="en-US" altLang="en-US" dirty="0"/>
              <a:t>.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924800" y="3042205"/>
            <a:ext cx="4227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6600"/>
                </a:solidFill>
              </a:rPr>
              <a:t>Nam </a:t>
            </a:r>
            <a:r>
              <a:rPr lang="en-US" altLang="en-US" dirty="0" err="1">
                <a:solidFill>
                  <a:srgbClr val="006600"/>
                </a:solidFill>
              </a:rPr>
              <a:t>thích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b="1" i="1" dirty="0" err="1">
                <a:solidFill>
                  <a:srgbClr val="006600"/>
                </a:solidFill>
              </a:rPr>
              <a:t>đi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giày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thể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thao</a:t>
            </a:r>
            <a:r>
              <a:rPr lang="en-US" altLang="en-US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7924800" y="4478353"/>
            <a:ext cx="386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6600"/>
                </a:solidFill>
              </a:rPr>
              <a:t>Chú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bộ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đội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b="1" i="1" dirty="0" err="1">
                <a:solidFill>
                  <a:srgbClr val="006600"/>
                </a:solidFill>
              </a:rPr>
              <a:t>đứng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gác</a:t>
            </a:r>
            <a:r>
              <a:rPr lang="en-US" altLang="en-US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7924800" y="5358691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6600"/>
                </a:solidFill>
              </a:rPr>
              <a:t>Trời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b="1" i="1" dirty="0" err="1">
                <a:solidFill>
                  <a:srgbClr val="006600"/>
                </a:solidFill>
              </a:rPr>
              <a:t>đứng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gió</a:t>
            </a:r>
            <a:r>
              <a:rPr lang="en-US" altLang="en-US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7924802" y="2342965"/>
            <a:ext cx="386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6600"/>
                </a:solidFill>
              </a:rPr>
              <a:t>Bé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đang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dirty="0" err="1">
                <a:solidFill>
                  <a:srgbClr val="006600"/>
                </a:solidFill>
              </a:rPr>
              <a:t>tập</a:t>
            </a:r>
            <a:r>
              <a:rPr lang="en-US" altLang="en-US" dirty="0">
                <a:solidFill>
                  <a:srgbClr val="006600"/>
                </a:solidFill>
              </a:rPr>
              <a:t> </a:t>
            </a:r>
            <a:r>
              <a:rPr lang="en-US" altLang="en-US" b="1" i="1" dirty="0" err="1">
                <a:solidFill>
                  <a:srgbClr val="006600"/>
                </a:solidFill>
              </a:rPr>
              <a:t>đi</a:t>
            </a:r>
            <a:r>
              <a:rPr lang="en-US" altLang="en-US" dirty="0">
                <a:solidFill>
                  <a:srgbClr val="006600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F0101B6-1CB3-40E1-A7EB-3C822A4C7F90}"/>
              </a:ext>
            </a:extLst>
          </p:cNvPr>
          <p:cNvGrpSpPr/>
          <p:nvPr/>
        </p:nvGrpSpPr>
        <p:grpSpPr>
          <a:xfrm>
            <a:off x="1165411" y="2138829"/>
            <a:ext cx="10416991" cy="3657600"/>
            <a:chOff x="1165410" y="2289175"/>
            <a:chExt cx="10416990" cy="3657600"/>
          </a:xfrm>
        </p:grpSpPr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V="1">
              <a:off x="1219200" y="5563505"/>
              <a:ext cx="1036320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7792697" y="2289175"/>
              <a:ext cx="0" cy="175260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7816903" y="4498975"/>
              <a:ext cx="0" cy="144780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1165410" y="3127375"/>
              <a:ext cx="1016000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7723F3-EC69-4DA3-B19B-849CBDED1F20}"/>
              </a:ext>
            </a:extLst>
          </p:cNvPr>
          <p:cNvGrpSpPr/>
          <p:nvPr/>
        </p:nvGrpSpPr>
        <p:grpSpPr>
          <a:xfrm>
            <a:off x="553161" y="841375"/>
            <a:ext cx="11360543" cy="946150"/>
            <a:chOff x="553162" y="841375"/>
            <a:chExt cx="11360542" cy="946150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53162" y="841376"/>
              <a:ext cx="16514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err="1">
                  <a:solidFill>
                    <a:srgbClr val="C00000"/>
                  </a:solidFill>
                  <a:latin typeface="Times New Roman" pitchFamily="18" charset="0"/>
                </a:rPr>
                <a:t>Bài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C00000"/>
                  </a:solidFill>
                  <a:latin typeface="Times New Roman" pitchFamily="18" charset="0"/>
                </a:rPr>
                <a:t>tập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 4.</a:t>
              </a: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2235200" y="841375"/>
              <a:ext cx="9678504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 dirty="0" err="1"/>
                <a:t>Chọn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một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trong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hai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từ</a:t>
              </a:r>
              <a:r>
                <a:rPr lang="en-US" altLang="en-US" b="1" dirty="0"/>
                <a:t> </a:t>
              </a:r>
              <a:r>
                <a:rPr lang="en-US" altLang="en-US" b="1" i="1" dirty="0" err="1"/>
                <a:t>đi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hoặc</a:t>
              </a:r>
              <a:r>
                <a:rPr lang="en-US" altLang="en-US" b="1" dirty="0"/>
                <a:t> </a:t>
              </a:r>
              <a:r>
                <a:rPr lang="en-US" altLang="en-US" b="1" i="1" dirty="0" err="1"/>
                <a:t>đứng</a:t>
              </a:r>
              <a:r>
                <a:rPr lang="en-US" altLang="en-US" b="1" dirty="0"/>
                <a:t>, </a:t>
              </a:r>
              <a:r>
                <a:rPr lang="en-US" altLang="en-US" b="1" dirty="0" err="1"/>
                <a:t>đặt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câu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để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phân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biệt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các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nghĩa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của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từ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ấy</a:t>
              </a:r>
              <a:r>
                <a:rPr lang="en-US" altLang="en-US" b="1" dirty="0"/>
                <a:t>: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46764" y="134547"/>
            <a:ext cx="10718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3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69BEF7-BC96-4649-927B-FFB3DB4EC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DFB0D1-5CEC-460A-BFF9-7FEAD1190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4" y="-254813"/>
            <a:ext cx="12192000" cy="71128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1EB65D1-AFC4-4719-ACF7-936389A46C61}"/>
              </a:ext>
            </a:extLst>
          </p:cNvPr>
          <p:cNvSpPr/>
          <p:nvPr/>
        </p:nvSpPr>
        <p:spPr>
          <a:xfrm>
            <a:off x="2032649" y="429151"/>
            <a:ext cx="841826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 CÁC LOÀI THÚ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1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215812" y="2925459"/>
            <a:ext cx="2360033" cy="1673384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82" y="4373444"/>
            <a:ext cx="3321702" cy="24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3060976"/>
            <a:ext cx="2644959" cy="1029224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7784D4-18F5-4CAB-9A11-8C1B7994573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53" y="2249348"/>
            <a:ext cx="1454589" cy="1500662"/>
          </a:xfrm>
          <a:prstGeom prst="rect">
            <a:avLst/>
          </a:prstGeom>
        </p:spPr>
      </p:pic>
      <p:sp>
        <p:nvSpPr>
          <p:cNvPr id="15" name="Oval Callout 1">
            <a:extLst>
              <a:ext uri="{FF2B5EF4-FFF2-40B4-BE49-F238E27FC236}">
                <a16:creationId xmlns:a16="http://schemas.microsoft.com/office/drawing/2014/main" xmlns="" id="{74FF3F5C-D4F1-41BD-9361-CFC2079CA672}"/>
              </a:ext>
            </a:extLst>
          </p:cNvPr>
          <p:cNvSpPr/>
          <p:nvPr/>
        </p:nvSpPr>
        <p:spPr>
          <a:xfrm>
            <a:off x="3684497" y="1871954"/>
            <a:ext cx="2411503" cy="1029224"/>
          </a:xfrm>
          <a:prstGeom prst="wedgeEllipseCallout">
            <a:avLst>
              <a:gd name="adj1" fmla="val -67813"/>
              <a:gd name="adj2" fmla="val -9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8754" y="3356852"/>
            <a:ext cx="8783246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8753" y="4580883"/>
            <a:ext cx="8783247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55" y="3417809"/>
            <a:ext cx="725543" cy="7115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8754" y="2135751"/>
            <a:ext cx="8783246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nghĩa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gốc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762445" y="2813502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661933" y="4234036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551803" y="1562020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73E359-A782-458D-8393-7BC0AD42D562}"/>
              </a:ext>
            </a:extLst>
          </p:cNvPr>
          <p:cNvSpPr/>
          <p:nvPr/>
        </p:nvSpPr>
        <p:spPr>
          <a:xfrm>
            <a:off x="3467894" y="5828486"/>
            <a:ext cx="8724106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B951AB-2A1D-4DCC-8036-C578C3A33DC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45" y="5469081"/>
            <a:ext cx="1352355" cy="1395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9253" y="4589542"/>
            <a:ext cx="8608434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7964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9253" y="3341940"/>
            <a:ext cx="8608434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55" y="4672327"/>
            <a:ext cx="725543" cy="7115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9253" y="2120839"/>
            <a:ext cx="8608434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“bay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”</a:t>
            </a:r>
          </a:p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295477" y="2760253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288785" y="4225667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188116" y="1618558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73E359-A782-458D-8393-7BC0AD42D562}"/>
              </a:ext>
            </a:extLst>
          </p:cNvPr>
          <p:cNvSpPr/>
          <p:nvPr/>
        </p:nvSpPr>
        <p:spPr>
          <a:xfrm>
            <a:off x="3568393" y="5813574"/>
            <a:ext cx="8549294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B951AB-2A1D-4DCC-8036-C578C3A33DC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71" y="5541276"/>
            <a:ext cx="1287764" cy="1328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3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73E359-A782-458D-8393-7BC0AD42D562}"/>
              </a:ext>
            </a:extLst>
          </p:cNvPr>
          <p:cNvSpPr/>
          <p:nvPr/>
        </p:nvSpPr>
        <p:spPr>
          <a:xfrm>
            <a:off x="3415433" y="3356408"/>
            <a:ext cx="8387006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400" y="5763217"/>
            <a:ext cx="835336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8754" y="4559812"/>
            <a:ext cx="8387006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01" y="5797060"/>
            <a:ext cx="725543" cy="7115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8754" y="2179505"/>
            <a:ext cx="8387006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”</a:t>
            </a:r>
          </a:p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762445" y="2813502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661933" y="4234036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551803" y="1562020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B951AB-2A1D-4DCC-8036-C578C3A33DC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46" y="5510025"/>
            <a:ext cx="1138676" cy="1174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69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225888" y="-444338"/>
            <a:ext cx="2014875" cy="20148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134" y="-483102"/>
            <a:ext cx="2489200" cy="2489200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66941" y="96427"/>
            <a:ext cx="1350547" cy="1909671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866" y="-1923584"/>
            <a:ext cx="8629651" cy="9220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07876" y="2889160"/>
            <a:ext cx="6953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7876" y="3875865"/>
            <a:ext cx="7134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图片 5">
            <a:extLst>
              <a:ext uri="{FF2B5EF4-FFF2-40B4-BE49-F238E27FC236}">
                <a16:creationId xmlns:a16="http://schemas.microsoft.com/office/drawing/2014/main" xmlns="" id="{D097890F-5356-459F-A6EF-28F3014302A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4609">
            <a:off x="49247" y="4312436"/>
            <a:ext cx="3058716" cy="25243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2F2B09-EBA2-4917-8958-31BEEBE10E35}"/>
              </a:ext>
            </a:extLst>
          </p:cNvPr>
          <p:cNvSpPr txBox="1"/>
          <p:nvPr/>
        </p:nvSpPr>
        <p:spPr>
          <a:xfrm>
            <a:off x="1320889" y="295649"/>
            <a:ext cx="1031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CFE9D964-E927-401B-870F-B9B0C3B9EA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992" y="814585"/>
            <a:ext cx="1362508" cy="1362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7E58B1-7D8C-43E1-BF19-CC3AB1D13A43}"/>
              </a:ext>
            </a:extLst>
          </p:cNvPr>
          <p:cNvSpPr txBox="1"/>
          <p:nvPr/>
        </p:nvSpPr>
        <p:spPr>
          <a:xfrm>
            <a:off x="936576" y="158052"/>
            <a:ext cx="103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TỪ NHIỀU NGHĨA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586" y="4140996"/>
            <a:ext cx="3413095" cy="2376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7852" y="1885019"/>
            <a:ext cx="3627904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9382" y="1885019"/>
            <a:ext cx="3991053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3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4656">
            <a:off x="-254182" y="-282035"/>
            <a:ext cx="2381516" cy="23815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E9881DF-2527-244C-9DDC-97352BF250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811" y="1561562"/>
            <a:ext cx="3884498" cy="3884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575" y="158050"/>
            <a:ext cx="103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TỪ NHIỀU NGHĨA 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3355602A-764A-4A57-A53A-7FBFF91735B2}"/>
              </a:ext>
            </a:extLst>
          </p:cNvPr>
          <p:cNvSpPr/>
          <p:nvPr/>
        </p:nvSpPr>
        <p:spPr>
          <a:xfrm>
            <a:off x="3722687" y="1561566"/>
            <a:ext cx="6690881" cy="2989861"/>
          </a:xfrm>
          <a:prstGeom prst="cloudCallout">
            <a:avLst>
              <a:gd name="adj1" fmla="val 41210"/>
              <a:gd name="adj2" fmla="val 557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6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675" y="-1658159"/>
            <a:ext cx="9771797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EC7C4FE-109B-F845-8577-A6873A64B796}"/>
              </a:ext>
            </a:extLst>
          </p:cNvPr>
          <p:cNvSpPr txBox="1"/>
          <p:nvPr/>
        </p:nvSpPr>
        <p:spPr>
          <a:xfrm>
            <a:off x="3978324" y="460526"/>
            <a:ext cx="517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1" lang="en-US" altLang="zh-C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1" lang="en-US" altLang="zh-C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1" lang="en-US" altLang="zh-C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kumimoji="1" lang="zh-CN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0663">
            <a:off x="7361641" y="3090861"/>
            <a:ext cx="2049136" cy="2049135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xmlns="" id="{4EC7C4FE-109B-F845-8577-A6873A64B796}"/>
              </a:ext>
            </a:extLst>
          </p:cNvPr>
          <p:cNvSpPr txBox="1"/>
          <p:nvPr/>
        </p:nvSpPr>
        <p:spPr>
          <a:xfrm>
            <a:off x="3002509" y="1231183"/>
            <a:ext cx="716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TỪ NHIỀU NGHĨA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xmlns="" id="{4EC7C4FE-109B-F845-8577-A6873A64B796}"/>
              </a:ext>
            </a:extLst>
          </p:cNvPr>
          <p:cNvSpPr txBox="1"/>
          <p:nvPr/>
        </p:nvSpPr>
        <p:spPr>
          <a:xfrm>
            <a:off x="3098041" y="1740020"/>
            <a:ext cx="71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kumimoji="1" lang="en-US" altLang="zh-CN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1" lang="en-US" altLang="zh-CN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kumimoji="1" lang="en-US" altLang="zh-CN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1" lang="en-US" altLang="zh-CN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kumimoji="1" lang="en-US" altLang="zh-CN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1"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kumimoji="1" lang="en-US" altLang="zh-CN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zh-CN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1" lang="en-US" altLang="zh-CN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73) </a:t>
            </a:r>
            <a:endParaRPr kumimoji="1" lang="zh-CN" alt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10" y="-45710"/>
            <a:ext cx="1486865" cy="2102426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5376" y="37380"/>
            <a:ext cx="1328661" cy="18787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F28A3C0D-727A-4033-A99E-07D3BABBA5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4609">
            <a:off x="4156587" y="3367166"/>
            <a:ext cx="3058716" cy="2524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2A11763-EBA6-3448-9CE1-BAB081A9F9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6584" y="4244460"/>
            <a:ext cx="2731311" cy="273131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9" y="-45711"/>
            <a:ext cx="1335779" cy="18887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1459" y="254215"/>
            <a:ext cx="103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TỪ NHIỀU NGHĨA </a:t>
            </a:r>
          </a:p>
        </p:txBody>
      </p:sp>
      <p:pic>
        <p:nvPicPr>
          <p:cNvPr id="28" name="图片 2">
            <a:extLst>
              <a:ext uri="{FF2B5EF4-FFF2-40B4-BE49-F238E27FC236}">
                <a16:creationId xmlns:a16="http://schemas.microsoft.com/office/drawing/2014/main" xmlns="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64" y="1100015"/>
            <a:ext cx="5638624" cy="3261815"/>
          </a:xfrm>
          <a:prstGeom prst="rect">
            <a:avLst/>
          </a:prstGeom>
        </p:spPr>
      </p:pic>
      <p:pic>
        <p:nvPicPr>
          <p:cNvPr id="29" name="图片 2">
            <a:extLst>
              <a:ext uri="{FF2B5EF4-FFF2-40B4-BE49-F238E27FC236}">
                <a16:creationId xmlns:a16="http://schemas.microsoft.com/office/drawing/2014/main" xmlns="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833" y="946763"/>
            <a:ext cx="5605587" cy="3261815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xmlns="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981" y="3315636"/>
            <a:ext cx="5623560" cy="3261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8795" y="2382270"/>
            <a:ext cx="436583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9686" y="2342604"/>
            <a:ext cx="4039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25771" y="4631839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40530" y="-45710"/>
            <a:ext cx="1164825" cy="1647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7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8501" y="-118885"/>
            <a:ext cx="1301171" cy="1839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6576" y="34039"/>
            <a:ext cx="103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TỪ NHIỀU NGHĨA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764" y="1783856"/>
            <a:ext cx="119206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Bài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tập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1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r>
              <a:rPr kumimoji="0" lang="en-US" alt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Tìm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ở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cột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B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lời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giải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nghĩa</a:t>
            </a:r>
            <a:r>
              <a:rPr kumimoji="0" lang="en-US" altLang="en-US" sz="2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thích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hợp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cho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từ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en-US" altLang="en-US" sz="2600" b="1" kern="0" dirty="0">
                <a:solidFill>
                  <a:srgbClr val="002060"/>
                </a:solidFill>
              </a:rPr>
              <a:t>“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chạy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”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trong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mỗi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câu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ở </a:t>
            </a:r>
            <a:r>
              <a:rPr kumimoji="0" lang="en-US" alt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cột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1284714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AutoShape 2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83964" y="2178754"/>
            <a:ext cx="860771" cy="445912"/>
          </a:xfrm>
          <a:prstGeom prst="sun">
            <a:avLst>
              <a:gd name="adj" fmla="val 25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AutoShape 2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847265" y="2231753"/>
            <a:ext cx="860771" cy="419103"/>
          </a:xfrm>
          <a:prstGeom prst="sun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9164" y="-108925"/>
            <a:ext cx="1301171" cy="1839855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0B060D58-F1E0-4FC1-BFC4-2BFA5D5D2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09" y="3709811"/>
            <a:ext cx="5479456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ray.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xmlns="" id="{3427F520-E7EE-47FA-BF7C-3DF1394FD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09" y="4776611"/>
            <a:ext cx="5479456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xmlns="" id="{CFA0B767-5CA2-461C-AF65-C195EEF6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23" y="5933899"/>
            <a:ext cx="5479456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xmlns="" id="{1F7F4BB6-455A-457F-9E34-999777FF8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09" y="2643011"/>
            <a:ext cx="5479456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ton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600" kern="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xmlns="" id="{89F0F0A5-B7C9-464C-AD94-4A07D1FF3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125" y="2642038"/>
            <a:ext cx="5573579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21C8F0CC-BF42-489F-959F-870D222A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821" y="3708838"/>
            <a:ext cx="5573579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alt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xmlns="" id="{30D51B96-BD30-439F-A238-7824875E9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236" y="4764526"/>
            <a:ext cx="5562468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lang="en-US" alt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5CACAB98-F06D-479B-8DBB-500E4739F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821" y="5907526"/>
            <a:ext cx="5560883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 animBg="1"/>
      <p:bldP spid="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9" y="-45711"/>
            <a:ext cx="1185171" cy="1675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6576" y="34039"/>
            <a:ext cx="103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TỪ NHIỀU NGHĨA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764" y="1783856"/>
            <a:ext cx="11879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kern="0" dirty="0" err="1">
                <a:solidFill>
                  <a:srgbClr val="FF0000"/>
                </a:solidFill>
              </a:rPr>
              <a:t>Bài</a:t>
            </a:r>
            <a:r>
              <a:rPr lang="en-US" altLang="en-US" sz="2600" b="1" kern="0" dirty="0">
                <a:solidFill>
                  <a:srgbClr val="FF0000"/>
                </a:solidFill>
              </a:rPr>
              <a:t> </a:t>
            </a:r>
            <a:r>
              <a:rPr lang="en-US" altLang="en-US" sz="2600" b="1" kern="0" dirty="0" err="1">
                <a:solidFill>
                  <a:srgbClr val="FF0000"/>
                </a:solidFill>
              </a:rPr>
              <a:t>tập</a:t>
            </a:r>
            <a:r>
              <a:rPr lang="en-US" altLang="en-US" sz="2600" b="1" kern="0" dirty="0">
                <a:solidFill>
                  <a:srgbClr val="FF0000"/>
                </a:solidFill>
              </a:rPr>
              <a:t> 1.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Tìm</a:t>
            </a:r>
            <a:r>
              <a:rPr lang="en-US" altLang="en-US" sz="2600" b="1" kern="0" dirty="0">
                <a:solidFill>
                  <a:srgbClr val="002060"/>
                </a:solidFill>
              </a:rPr>
              <a:t> ở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cột</a:t>
            </a:r>
            <a:r>
              <a:rPr lang="en-US" altLang="en-US" sz="2600" b="1" kern="0" dirty="0">
                <a:solidFill>
                  <a:srgbClr val="002060"/>
                </a:solidFill>
              </a:rPr>
              <a:t> B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lời</a:t>
            </a:r>
            <a:r>
              <a:rPr lang="en-US" altLang="en-US" sz="2600" b="1" kern="0" dirty="0">
                <a:solidFill>
                  <a:srgbClr val="002060"/>
                </a:solidFill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giải</a:t>
            </a:r>
            <a:r>
              <a:rPr lang="en-US" altLang="en-US" sz="2600" b="1" kern="0" dirty="0">
                <a:solidFill>
                  <a:srgbClr val="002060"/>
                </a:solidFill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thích</a:t>
            </a:r>
            <a:r>
              <a:rPr lang="en-US" altLang="en-US" sz="2600" b="1" kern="0" dirty="0">
                <a:solidFill>
                  <a:srgbClr val="002060"/>
                </a:solidFill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hợp</a:t>
            </a:r>
            <a:r>
              <a:rPr lang="en-US" altLang="en-US" sz="2600" b="1" kern="0" dirty="0">
                <a:solidFill>
                  <a:srgbClr val="002060"/>
                </a:solidFill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cho</a:t>
            </a:r>
            <a:r>
              <a:rPr lang="en-US" altLang="en-US" sz="2600" b="1" kern="0" dirty="0">
                <a:solidFill>
                  <a:srgbClr val="002060"/>
                </a:solidFill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từ</a:t>
            </a:r>
            <a:r>
              <a:rPr lang="en-US" altLang="en-US" sz="2600" b="1" kern="0" dirty="0">
                <a:solidFill>
                  <a:srgbClr val="002060"/>
                </a:solidFill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chạy</a:t>
            </a:r>
            <a:r>
              <a:rPr lang="en-US" altLang="en-US" sz="2600" b="1" kern="0" dirty="0">
                <a:solidFill>
                  <a:srgbClr val="002060"/>
                </a:solidFill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trong</a:t>
            </a:r>
            <a:r>
              <a:rPr lang="en-US" altLang="en-US" sz="2600" b="1" kern="0" dirty="0">
                <a:solidFill>
                  <a:srgbClr val="002060"/>
                </a:solidFill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mỗi</a:t>
            </a:r>
            <a:r>
              <a:rPr lang="en-US" altLang="en-US" sz="2600" b="1" kern="0" dirty="0">
                <a:solidFill>
                  <a:srgbClr val="002060"/>
                </a:solidFill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câu</a:t>
            </a:r>
            <a:r>
              <a:rPr lang="en-US" altLang="en-US" sz="2600" b="1" kern="0" dirty="0">
                <a:solidFill>
                  <a:srgbClr val="002060"/>
                </a:solidFill>
              </a:rPr>
              <a:t> ở </a:t>
            </a:r>
            <a:r>
              <a:rPr lang="en-US" altLang="en-US" sz="2600" b="1" kern="0" dirty="0" err="1">
                <a:solidFill>
                  <a:srgbClr val="002060"/>
                </a:solidFill>
              </a:rPr>
              <a:t>cột</a:t>
            </a:r>
            <a:r>
              <a:rPr lang="en-US" altLang="en-US" sz="2600" b="1" kern="0" dirty="0">
                <a:solidFill>
                  <a:srgbClr val="002060"/>
                </a:solidFill>
              </a:rPr>
              <a:t> A:</a:t>
            </a:r>
            <a:r>
              <a:rPr lang="en-US" altLang="en-US" sz="2600" kern="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1284714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45738" y="2178754"/>
            <a:ext cx="860771" cy="445912"/>
          </a:xfrm>
          <a:prstGeom prst="sun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AutoShape 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09224" y="2213592"/>
            <a:ext cx="860771" cy="419103"/>
          </a:xfrm>
          <a:prstGeom prst="sun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1809" y="3709811"/>
            <a:ext cx="5479456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ray.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91809" y="4776611"/>
            <a:ext cx="5479456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02923" y="5933899"/>
            <a:ext cx="5479456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91809" y="2643011"/>
            <a:ext cx="5479456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ton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600" kern="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6340125" y="2642038"/>
            <a:ext cx="5573579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6352821" y="3708838"/>
            <a:ext cx="5573579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alt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351236" y="4764526"/>
            <a:ext cx="5562468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endParaRPr lang="en-US" alt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6352821" y="5907526"/>
            <a:ext cx="5560883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70468" y="-555"/>
            <a:ext cx="1185171" cy="1675831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  <a:stCxn id="13" idx="3"/>
            <a:endCxn id="17" idx="1"/>
          </p:cNvCxnSpPr>
          <p:nvPr/>
        </p:nvCxnSpPr>
        <p:spPr>
          <a:xfrm>
            <a:off x="5671265" y="3062111"/>
            <a:ext cx="681556" cy="3264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  <a:stCxn id="10" idx="3"/>
            <a:endCxn id="16" idx="1"/>
          </p:cNvCxnSpPr>
          <p:nvPr/>
        </p:nvCxnSpPr>
        <p:spPr>
          <a:xfrm>
            <a:off x="5671265" y="4090811"/>
            <a:ext cx="679971" cy="10928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11" idx="3"/>
            <a:endCxn id="14" idx="1"/>
          </p:cNvCxnSpPr>
          <p:nvPr/>
        </p:nvCxnSpPr>
        <p:spPr>
          <a:xfrm flipV="1">
            <a:off x="5671265" y="3061138"/>
            <a:ext cx="668860" cy="21345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stCxn id="12" idx="3"/>
            <a:endCxn id="15" idx="1"/>
          </p:cNvCxnSpPr>
          <p:nvPr/>
        </p:nvCxnSpPr>
        <p:spPr>
          <a:xfrm flipV="1">
            <a:off x="5682379" y="4089838"/>
            <a:ext cx="670442" cy="22631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62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61" y="176826"/>
            <a:ext cx="3207515" cy="258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43" y="155579"/>
            <a:ext cx="3321749" cy="258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98541" y="2878806"/>
            <a:ext cx="3712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 smtClean="0"/>
              <a:t>2) </a:t>
            </a:r>
            <a:r>
              <a:rPr lang="en-US" altLang="en-US" sz="2400" dirty="0" err="1"/>
              <a:t>Tàu</a:t>
            </a:r>
            <a:r>
              <a:rPr lang="en-US" altLang="en-US" sz="2400" dirty="0"/>
              <a:t> </a:t>
            </a:r>
            <a:r>
              <a:rPr lang="en-US" altLang="en-US" sz="2400" b="1" i="1" dirty="0" err="1"/>
              <a:t>chạy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băng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băng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đường</a:t>
            </a:r>
            <a:r>
              <a:rPr lang="en-US" altLang="en-US" sz="2400" dirty="0"/>
              <a:t> ray.</a:t>
            </a:r>
          </a:p>
        </p:txBody>
      </p:sp>
      <p:pic>
        <p:nvPicPr>
          <p:cNvPr id="13" name="Picture 12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050" y="3494876"/>
            <a:ext cx="3380916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nF2FfuI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2880" y="3549160"/>
            <a:ext cx="3420863" cy="232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6685" y="5901057"/>
            <a:ext cx="601697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dirty="0" smtClean="0"/>
              <a:t>3) </a:t>
            </a:r>
            <a:r>
              <a:rPr lang="en-US" altLang="en-US" dirty="0" err="1"/>
              <a:t>Đồng</a:t>
            </a:r>
            <a:r>
              <a:rPr lang="en-US" altLang="en-US" dirty="0"/>
              <a:t> </a:t>
            </a:r>
            <a:r>
              <a:rPr lang="en-US" altLang="en-US" dirty="0" err="1"/>
              <a:t>hồ</a:t>
            </a:r>
            <a:r>
              <a:rPr lang="en-US" altLang="en-US" dirty="0"/>
              <a:t> </a:t>
            </a:r>
            <a:r>
              <a:rPr lang="en-US" altLang="en-US" b="1" i="1" dirty="0" err="1"/>
              <a:t>chạy</a:t>
            </a:r>
            <a:r>
              <a:rPr lang="en-US" altLang="en-US" b="1" i="1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 </a:t>
            </a:r>
            <a:r>
              <a:rPr lang="en-US" altLang="en-US" dirty="0" err="1"/>
              <a:t>giờ</a:t>
            </a:r>
            <a:r>
              <a:rPr lang="en-US" altLang="en-US" dirty="0"/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92708" y="5956010"/>
            <a:ext cx="4794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/>
              <a:t>      </a:t>
            </a:r>
            <a:r>
              <a:rPr lang="en-US" altLang="en-US" sz="2400" dirty="0" smtClean="0"/>
              <a:t>4) </a:t>
            </a:r>
            <a:r>
              <a:rPr lang="en-US" altLang="en-US" sz="2400" dirty="0" err="1"/>
              <a:t>Dân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khẩn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trương</a:t>
            </a:r>
            <a:r>
              <a:rPr lang="en-US" altLang="en-US" sz="2400" dirty="0"/>
              <a:t> </a:t>
            </a:r>
            <a:r>
              <a:rPr lang="en-US" altLang="en-US" sz="2400" b="1" i="1" dirty="0" err="1"/>
              <a:t>chạy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lũ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93702E-E9C2-4F15-A0F6-4A9BCBF6D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482" y="2847184"/>
            <a:ext cx="3879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 smtClean="0"/>
              <a:t>1) </a:t>
            </a:r>
            <a:r>
              <a:rPr lang="en-US" altLang="en-US" sz="2400" dirty="0" err="1"/>
              <a:t>Bé</a:t>
            </a:r>
            <a:r>
              <a:rPr lang="en-US" altLang="en-US" sz="2400" dirty="0"/>
              <a:t> </a:t>
            </a:r>
            <a:r>
              <a:rPr lang="en-US" altLang="en-US" sz="2400" b="1" i="1" dirty="0" err="1"/>
              <a:t>chạy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lon</a:t>
            </a:r>
            <a:r>
              <a:rPr lang="en-US" altLang="en-US" sz="2400" dirty="0"/>
              <a:t> ton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sân</a:t>
            </a:r>
            <a:r>
              <a:rPr lang="en-US" altLang="en-US" sz="2400" dirty="0"/>
              <a:t>.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5A092FEB-0227-4E6A-8596-931A9A0FC5C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41592">
            <a:off x="92635" y="346774"/>
            <a:ext cx="2489200" cy="2489200"/>
          </a:xfrm>
          <a:prstGeom prst="rect">
            <a:avLst/>
          </a:prstGeom>
        </p:spPr>
      </p:pic>
      <p:pic>
        <p:nvPicPr>
          <p:cNvPr id="40" name="图片 9">
            <a:extLst>
              <a:ext uri="{FF2B5EF4-FFF2-40B4-BE49-F238E27FC236}">
                <a16:creationId xmlns:a16="http://schemas.microsoft.com/office/drawing/2014/main" xmlns="" id="{E2445785-162A-436F-B42B-ED936750F0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41592">
            <a:off x="9728639" y="4182674"/>
            <a:ext cx="2489200" cy="248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2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563" y="-45710"/>
            <a:ext cx="1062176" cy="1501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576" y="6"/>
            <a:ext cx="103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TỪ NHIỀU NGHĨA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84962" y="1704101"/>
            <a:ext cx="1160186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    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AEC8667-2B3D-4128-AB65-890F96191C1B}"/>
              </a:ext>
            </a:extLst>
          </p:cNvPr>
          <p:cNvGrpSpPr/>
          <p:nvPr/>
        </p:nvGrpSpPr>
        <p:grpSpPr>
          <a:xfrm>
            <a:off x="817953" y="3363928"/>
            <a:ext cx="3032887" cy="523220"/>
            <a:chOff x="387647" y="3213360"/>
            <a:chExt cx="3032886" cy="523220"/>
          </a:xfrm>
        </p:grpSpPr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034518" y="3213360"/>
              <a:ext cx="23860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Sự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 di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chuyển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87647" y="3247002"/>
              <a:ext cx="5334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77E2DDD-E295-405D-881C-C51898580B8F}"/>
              </a:ext>
            </a:extLst>
          </p:cNvPr>
          <p:cNvGrpSpPr/>
          <p:nvPr/>
        </p:nvGrpSpPr>
        <p:grpSpPr>
          <a:xfrm>
            <a:off x="7738521" y="3337497"/>
            <a:ext cx="4048304" cy="528562"/>
            <a:chOff x="7308217" y="3186501"/>
            <a:chExt cx="4048304" cy="528562"/>
          </a:xfrm>
        </p:grpSpPr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7841618" y="3191843"/>
              <a:ext cx="35149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Di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chuyển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bằng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chân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7308217" y="3186501"/>
              <a:ext cx="5334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4238522"/>
            <a:ext cx="11582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8671" y="26537"/>
            <a:ext cx="1653956" cy="13096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4961" y="1204039"/>
            <a:ext cx="117178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4348398-B28C-4450-87D7-E31AFC2CA073}"/>
              </a:ext>
            </a:extLst>
          </p:cNvPr>
          <p:cNvGrpSpPr/>
          <p:nvPr/>
        </p:nvGrpSpPr>
        <p:grpSpPr>
          <a:xfrm>
            <a:off x="3856923" y="3351761"/>
            <a:ext cx="3641159" cy="523220"/>
            <a:chOff x="3426617" y="3351759"/>
            <a:chExt cx="3641158" cy="523220"/>
          </a:xfrm>
        </p:grpSpPr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960017" y="3351759"/>
              <a:ext cx="31077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Sự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vận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động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</a:rPr>
                <a:t>nhanh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xmlns="" id="{AC106B8E-6992-48E4-B28B-30FD8ED36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617" y="3375211"/>
              <a:ext cx="5334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Text Box 61">
            <a:extLst>
              <a:ext uri="{FF2B5EF4-FFF2-40B4-BE49-F238E27FC236}">
                <a16:creationId xmlns:a16="http://schemas.microsoft.com/office/drawing/2014/main" xmlns="" id="{27A9E1D8-B5A6-46F4-9D88-33EEFEDDF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174" y="3348860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</a:rPr>
              <a:t>X</a:t>
            </a:r>
          </a:p>
        </p:txBody>
      </p:sp>
      <p:pic>
        <p:nvPicPr>
          <p:cNvPr id="27" name="图片 9">
            <a:extLst>
              <a:ext uri="{FF2B5EF4-FFF2-40B4-BE49-F238E27FC236}">
                <a16:creationId xmlns:a16="http://schemas.microsoft.com/office/drawing/2014/main" xmlns="" id="{02A04B86-D0DE-45E2-9B32-4F6FDFBF83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95" y="4840846"/>
            <a:ext cx="2489200" cy="248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1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8607" y="117708"/>
            <a:ext cx="1119383" cy="1582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576" y="158052"/>
            <a:ext cx="103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VỀ TỪ NHIỀU NGHĨA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029" y="2336281"/>
            <a:ext cx="12373692" cy="523221"/>
            <a:chOff x="-23030" y="2336279"/>
            <a:chExt cx="12373692" cy="523221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39807" y="2336279"/>
              <a:ext cx="1847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alt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-23030" y="2336280"/>
              <a:ext cx="123736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3. </a:t>
              </a:r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alt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alt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i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latin typeface="Times New Roman" pitchFamily="18" charset="0"/>
                  <a:cs typeface="Times New Roman" pitchFamily="18" charset="0"/>
                </a:rPr>
                <a:t>gốc</a:t>
              </a:r>
              <a:r>
                <a:rPr lang="en-US" altLang="en-US" sz="2800" b="1" dirty="0" smtClean="0">
                  <a:latin typeface="Times New Roman" pitchFamily="18" charset="0"/>
                  <a:cs typeface="Times New Roman" pitchFamily="18" charset="0"/>
                </a:rPr>
                <a:t>? </a:t>
              </a:r>
              <a:endParaRPr lang="en-US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8671" y="26537"/>
            <a:ext cx="1653956" cy="13096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1755672"/>
            <a:ext cx="117178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93511" y="3135122"/>
            <a:ext cx="944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latin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93511" y="3662703"/>
            <a:ext cx="924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latin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ăn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than.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93513" y="4185923"/>
            <a:ext cx="11717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latin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bữa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686C3909-161E-453B-813D-99708EBA90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73" y="4550234"/>
            <a:ext cx="2489200" cy="2489200"/>
          </a:xfrm>
          <a:prstGeom prst="rect">
            <a:avLst/>
          </a:prstGeom>
        </p:spPr>
      </p:pic>
      <p:pic>
        <p:nvPicPr>
          <p:cNvPr id="13" name="图片 9">
            <a:extLst>
              <a:ext uri="{FF2B5EF4-FFF2-40B4-BE49-F238E27FC236}">
                <a16:creationId xmlns:a16="http://schemas.microsoft.com/office/drawing/2014/main" xmlns="" id="{4FC98182-515F-4644-936C-5DE917CF9A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51361">
            <a:off x="9733844" y="2552181"/>
            <a:ext cx="2489200" cy="248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63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8.5|4.6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3|3.9|9.4|1.8|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10.5|3.1|5.3|5.9|1.5|6|3|2.4|1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0.5|16|1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.8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2|9.9|1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6.1|5.7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|4.5|5.6|5.1|8.8|3.8|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|2.3|2.4|17.3|28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7705</TotalTime>
  <Words>3120</Words>
  <Application>Microsoft Office PowerPoint</Application>
  <PresentationFormat>Custom</PresentationFormat>
  <Paragraphs>242</Paragraphs>
  <Slides>21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主题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Administrator</cp:lastModifiedBy>
  <cp:revision>932</cp:revision>
  <dcterms:created xsi:type="dcterms:W3CDTF">2018-06-17T04:53:58Z</dcterms:created>
  <dcterms:modified xsi:type="dcterms:W3CDTF">2023-10-08T14:39:18Z</dcterms:modified>
</cp:coreProperties>
</file>